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70" r:id="rId5"/>
    <p:sldId id="271" r:id="rId6"/>
    <p:sldId id="272" r:id="rId7"/>
    <p:sldId id="265" r:id="rId8"/>
    <p:sldId id="266" r:id="rId9"/>
    <p:sldId id="268" r:id="rId10"/>
    <p:sldId id="258" r:id="rId11"/>
    <p:sldId id="262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350" autoAdjust="0"/>
  </p:normalViewPr>
  <p:slideViewPr>
    <p:cSldViewPr snapToGrid="0">
      <p:cViewPr>
        <p:scale>
          <a:sx n="75" d="100"/>
          <a:sy n="75" d="100"/>
        </p:scale>
        <p:origin x="739" y="31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6ED8F-478C-4CD6-BD0D-07047631FB34}" type="datetimeFigureOut">
              <a:rPr lang="vi-VN" smtClean="0"/>
              <a:t>07/11/2025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FB6EB-A0DF-4FA1-BFEE-913727ECCA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746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FB6EB-A0DF-4FA1-BFEE-913727ECCA87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654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FB6EB-A0DF-4FA1-BFEE-913727ECCA87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921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FB6EB-A0DF-4FA1-BFEE-913727ECCA87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644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FB6EB-A0DF-4FA1-BFEE-913727ECCA87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040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FB6EB-A0DF-4FA1-BFEE-913727ECCA87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71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808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0687-F0A6-4844-9D0E-4A71047B582E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0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2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203B-5407-419A-8A7D-10870893C35F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12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584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just">
              <a:buFontTx/>
              <a:buNone/>
              <a:defRPr/>
            </a:lvl1pPr>
            <a:lvl2pPr marL="457245" indent="0" algn="just">
              <a:buFontTx/>
              <a:buNone/>
              <a:defRPr/>
            </a:lvl2pPr>
            <a:lvl3pPr marL="914491" indent="0" algn="just">
              <a:buFontTx/>
              <a:buNone/>
              <a:defRPr/>
            </a:lvl3pPr>
            <a:lvl4pPr marL="1371737" indent="0" algn="just">
              <a:buFontTx/>
              <a:buNone/>
              <a:defRPr/>
            </a:lvl4pPr>
            <a:lvl5pPr marL="1828983" indent="0" algn="just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E0BBC2-331D-455A-8F34-6CACAAA7B272}" type="datetime1">
              <a:rPr lang="en-GB" smtClean="0"/>
              <a:pPr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3D6EC1-CEF0-44B9-AC69-1554EEB371D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2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F3C-EA11-4B8E-A5D6-898715DAA61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0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95130"/>
            <a:ext cx="5181600" cy="4081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95129"/>
            <a:ext cx="5181600" cy="4081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1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8573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2" indent="0">
              <a:buNone/>
              <a:defRPr sz="1800" b="1"/>
            </a:lvl3pPr>
            <a:lvl4pPr marL="1371738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8" indent="0">
              <a:buNone/>
              <a:defRPr sz="1600" b="1"/>
            </a:lvl6pPr>
            <a:lvl7pPr marL="2743475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7375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2" indent="0">
              <a:buNone/>
              <a:defRPr sz="1800" b="1"/>
            </a:lvl3pPr>
            <a:lvl4pPr marL="1371738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8" indent="0">
              <a:buNone/>
              <a:defRPr sz="1600" b="1"/>
            </a:lvl6pPr>
            <a:lvl7pPr marL="2743475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6141-2144-4216-A5D8-625EEC9D46A7}" type="datetime1">
              <a:rPr lang="en-GB" smtClean="0"/>
              <a:t>07/11/2025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7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1884-8841-474E-B980-3663B77BB24B}" type="datetime1">
              <a:rPr lang="en-GB" smtClean="0"/>
              <a:t>07/11/2025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90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740A-6F50-4770-9109-746EC93EBE8F}" type="datetime1">
              <a:rPr lang="en-GB" smtClean="0"/>
              <a:t>07/11/2025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01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9874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3542-D7FF-4C5D-BCD1-FC068661ADB1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8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46" indent="0">
              <a:buNone/>
              <a:defRPr sz="2800"/>
            </a:lvl2pPr>
            <a:lvl3pPr marL="914492" indent="0">
              <a:buNone/>
              <a:defRPr sz="2400"/>
            </a:lvl3pPr>
            <a:lvl4pPr marL="1371738" indent="0">
              <a:buNone/>
              <a:defRPr sz="2000"/>
            </a:lvl4pPr>
            <a:lvl5pPr marL="1828983" indent="0">
              <a:buNone/>
              <a:defRPr sz="2000"/>
            </a:lvl5pPr>
            <a:lvl6pPr marL="2286228" indent="0">
              <a:buNone/>
              <a:defRPr sz="2000"/>
            </a:lvl6pPr>
            <a:lvl7pPr marL="2743475" indent="0">
              <a:buNone/>
              <a:defRPr sz="2000"/>
            </a:lvl7pPr>
            <a:lvl8pPr marL="3200720" indent="0">
              <a:buNone/>
              <a:defRPr sz="2000"/>
            </a:lvl8pPr>
            <a:lvl9pPr marL="365796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0A37-54E1-46AB-854A-7F4CAEAC5932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28232"/>
            <a:ext cx="10515600" cy="76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75030"/>
            <a:ext cx="10515600" cy="400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C18046E-BA9B-4548-A8AC-F9F2F702B23B}" type="datetime1">
              <a:rPr lang="en-GB" smtClean="0"/>
              <a:pPr/>
              <a:t>07/11/2025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</a:defRPr>
            </a:lvl1pPr>
          </a:lstStyle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A3D6EC1-CEF0-44B9-AC69-1554EEB371D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9058A-D643-E990-0257-69C3B7F9EF2C}"/>
              </a:ext>
            </a:extLst>
          </p:cNvPr>
          <p:cNvSpPr txBox="1">
            <a:spLocks/>
          </p:cNvSpPr>
          <p:nvPr/>
        </p:nvSpPr>
        <p:spPr>
          <a:xfrm>
            <a:off x="5344358" y="228539"/>
            <a:ext cx="6847642" cy="689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b="1">
                <a:solidFill>
                  <a:srgbClr val="008080"/>
                </a:solidFill>
              </a:rPr>
              <a:t>TRƯỜNG ĐẠI HỌC GIAO THÔNG VẬN TẢI </a:t>
            </a:r>
            <a:br>
              <a:rPr lang="en-US" sz="2400" b="1">
                <a:solidFill>
                  <a:srgbClr val="008080"/>
                </a:solidFill>
              </a:rPr>
            </a:br>
            <a:r>
              <a:rPr lang="en-US" sz="2400" b="1">
                <a:solidFill>
                  <a:srgbClr val="008080"/>
                </a:solidFill>
              </a:rPr>
              <a:t>THÀNH PHỐ HỒ CHÍ MINH</a:t>
            </a:r>
            <a:endParaRPr lang="en-GB" sz="2400" b="1" dirty="0"/>
          </a:p>
        </p:txBody>
      </p:sp>
      <p:pic>
        <p:nvPicPr>
          <p:cNvPr id="9" name="Picture 8" descr="A colorful text on a black background&#10;&#10;Description automatically generated">
            <a:extLst>
              <a:ext uri="{FF2B5EF4-FFF2-40B4-BE49-F238E27FC236}">
                <a16:creationId xmlns:a16="http://schemas.microsoft.com/office/drawing/2014/main" id="{1F84E451-A81F-AB53-8B68-037D26E3E5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4" y="186586"/>
            <a:ext cx="3931920" cy="7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5848B"/>
          </a:solidFill>
          <a:latin typeface="Segoe UI Black" panose="020B0A02040204020203" pitchFamily="34" charset="0"/>
          <a:ea typeface="Segoe UI Black" panose="020B0A02040204020203" pitchFamily="34" charset="0"/>
          <a:cs typeface="Times New Roman" panose="02020603050405020304" pitchFamily="18" charset="0"/>
        </a:defRPr>
      </a:lvl1pPr>
    </p:titleStyle>
    <p:bodyStyle>
      <a:lvl1pPr marL="0" indent="0" algn="l" defTabSz="914492" rtl="0" eaLnBrk="1" latinLnBrk="0" hangingPunct="1">
        <a:lnSpc>
          <a:spcPct val="90000"/>
        </a:lnSpc>
        <a:spcBef>
          <a:spcPts val="1000"/>
        </a:spcBef>
        <a:buFontTx/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45" indent="0" algn="l" defTabSz="914492" rtl="0" eaLnBrk="1" latinLnBrk="0" hangingPunct="1">
        <a:lnSpc>
          <a:spcPct val="90000"/>
        </a:lnSpc>
        <a:spcBef>
          <a:spcPts val="500"/>
        </a:spcBef>
        <a:buFontTx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14491" indent="0" algn="l" defTabSz="914492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71737" indent="0" algn="l" defTabSz="914492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828983" indent="0" algn="l" defTabSz="914492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EA13-4ABA-1C18-04B3-420CF3872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1646240"/>
            <a:ext cx="11379200" cy="1782760"/>
          </a:xfrm>
        </p:spPr>
        <p:txBody>
          <a:bodyPr>
            <a:normAutofit fontScale="90000"/>
          </a:bodyPr>
          <a:lstStyle/>
          <a:p>
            <a:r>
              <a:rPr lang="en-US" dirty="0"/>
              <a:t>BÁO CÁO ELEARNING</a:t>
            </a:r>
            <a:br>
              <a:rPr lang="en-US" dirty="0"/>
            </a:br>
            <a:r>
              <a:rPr lang="en-US" sz="4000" dirty="0" err="1"/>
              <a:t>ĐỀ</a:t>
            </a:r>
            <a:r>
              <a:rPr lang="en-US" sz="4000" dirty="0"/>
              <a:t> TÀI: </a:t>
            </a:r>
            <a:r>
              <a:rPr lang="en-US" sz="4000" dirty="0" err="1"/>
              <a:t>PHẦN</a:t>
            </a:r>
            <a:r>
              <a:rPr lang="en-US" sz="4000" dirty="0"/>
              <a:t> 2. </a:t>
            </a:r>
            <a:r>
              <a:rPr lang="en-US" sz="4000" dirty="0" err="1"/>
              <a:t>CHƯƠNG</a:t>
            </a:r>
            <a:r>
              <a:rPr lang="en-US" sz="4000" dirty="0"/>
              <a:t> 4. </a:t>
            </a:r>
            <a:br>
              <a:rPr lang="en-US" sz="4000" dirty="0"/>
            </a:br>
            <a:r>
              <a:rPr lang="vi-VN" sz="4000" b="1" dirty="0"/>
              <a:t>GIẢI CÁC BÀI TOÁN </a:t>
            </a:r>
            <a:r>
              <a:rPr lang="vi-VN" sz="4000" b="1" dirty="0" err="1"/>
              <a:t>TOÁN</a:t>
            </a:r>
            <a:r>
              <a:rPr lang="vi-VN" sz="4000" b="1" dirty="0"/>
              <a:t> HỌC BẰNG</a:t>
            </a:r>
            <a:r>
              <a:rPr lang="en-US" sz="4000" b="1" dirty="0"/>
              <a:t> CODE</a:t>
            </a:r>
            <a:br>
              <a:rPr lang="en-US" sz="4000" b="1" dirty="0"/>
            </a:br>
            <a:r>
              <a:rPr lang="en-US" sz="3300" b="1" dirty="0"/>
              <a:t>(Tài </a:t>
            </a:r>
            <a:r>
              <a:rPr lang="en-US" sz="3300" b="1" dirty="0" err="1"/>
              <a:t>liệu</a:t>
            </a:r>
            <a:r>
              <a:rPr lang="en-US" sz="3300" b="1" dirty="0"/>
              <a:t>: Kotlin from Scratch – Faisal Islam)</a:t>
            </a:r>
            <a:endParaRPr lang="en-US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F304C-77C0-EC52-B36B-E4A824853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1720" y="3849267"/>
            <a:ext cx="7528560" cy="2134657"/>
          </a:xfrm>
        </p:spPr>
        <p:txBody>
          <a:bodyPr>
            <a:normAutofit fontScale="92500"/>
          </a:bodyPr>
          <a:lstStyle/>
          <a:p>
            <a:pPr algn="l">
              <a:tabLst>
                <a:tab pos="3719513" algn="l"/>
              </a:tabLst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	</a:t>
            </a:r>
            <a:r>
              <a:rPr lang="en-US" dirty="0" err="1"/>
              <a:t>ThS</a:t>
            </a:r>
            <a:r>
              <a:rPr lang="en-US" dirty="0"/>
              <a:t>. Trương Quang Tuấn</a:t>
            </a:r>
          </a:p>
          <a:p>
            <a:pPr algn="l">
              <a:tabLst>
                <a:tab pos="3719513" algn="l"/>
              </a:tabLst>
            </a:pPr>
            <a:r>
              <a:rPr lang="en-US" dirty="0"/>
              <a:t>Môn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	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endParaRPr lang="en-US" dirty="0"/>
          </a:p>
          <a:p>
            <a:pPr algn="l">
              <a:tabLst>
                <a:tab pos="3719513" algn="l"/>
              </a:tabLst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 	</a:t>
            </a:r>
            <a:r>
              <a:rPr lang="vi-VN" b="1" dirty="0"/>
              <a:t>010112103402</a:t>
            </a:r>
            <a:endParaRPr lang="en-US" dirty="0"/>
          </a:p>
          <a:p>
            <a:pPr algn="l">
              <a:tabLst>
                <a:tab pos="3719513" algn="l"/>
              </a:tabLst>
            </a:pPr>
            <a:r>
              <a:rPr lang="en-US" dirty="0"/>
              <a:t>Sinh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	Vũ Trí Dũng</a:t>
            </a:r>
          </a:p>
          <a:p>
            <a:pPr algn="l">
              <a:tabLst>
                <a:tab pos="3719513" algn="l"/>
              </a:tabLst>
            </a:pPr>
            <a:r>
              <a:rPr lang="en-US" dirty="0" err="1"/>
              <a:t>MSSV</a:t>
            </a:r>
            <a:r>
              <a:rPr lang="en-US" dirty="0"/>
              <a:t>: 	022205001700</a:t>
            </a:r>
          </a:p>
        </p:txBody>
      </p:sp>
    </p:spTree>
    <p:extLst>
      <p:ext uri="{BB962C8B-B14F-4D97-AF65-F5344CB8AC3E}">
        <p14:creationId xmlns:p14="http://schemas.microsoft.com/office/powerpoint/2010/main" val="53915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997-4BF9-B2F0-8BA3-53E9565C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833"/>
            <a:ext cx="12192000" cy="767410"/>
          </a:xfrm>
        </p:spPr>
        <p:txBody>
          <a:bodyPr>
            <a:noAutofit/>
          </a:bodyPr>
          <a:lstStyle/>
          <a:p>
            <a:pPr algn="ctr"/>
            <a:r>
              <a:rPr lang="vi-VN" sz="3000" dirty="0"/>
              <a:t>NHÓM 1: THUẬT TOÁN CỔ ĐIỂN VÀ TOÁN HỌC CỔ ĐẠI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BB4C-F6CD-A249-617D-8089D461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160446"/>
            <a:ext cx="5835768" cy="4275558"/>
          </a:xfrm>
        </p:spPr>
        <p:txBody>
          <a:bodyPr>
            <a:noAutofit/>
          </a:bodyPr>
          <a:lstStyle/>
          <a:p>
            <a:r>
              <a:rPr lang="vi-VN" altLang="vi-VN" sz="2100" b="1" dirty="0"/>
              <a:t>Dự án 9:</a:t>
            </a:r>
            <a:r>
              <a:rPr lang="vi-VN" altLang="vi-VN" sz="2100" dirty="0"/>
              <a:t> Tìm Căn bậc hai bằng Thuật toán </a:t>
            </a:r>
            <a:r>
              <a:rPr lang="vi-VN" altLang="vi-VN" sz="2100" dirty="0" err="1"/>
              <a:t>Babylon</a:t>
            </a:r>
            <a:r>
              <a:rPr lang="en-US" altLang="vi-VN" sz="2100" dirty="0"/>
              <a:t> </a:t>
            </a:r>
          </a:p>
          <a:p>
            <a:r>
              <a:rPr lang="en-US" sz="2100" dirty="0"/>
              <a:t>T</a:t>
            </a:r>
            <a:r>
              <a:rPr lang="vi-VN" sz="2100" dirty="0" err="1"/>
              <a:t>riển</a:t>
            </a:r>
            <a:r>
              <a:rPr lang="vi-VN" sz="2100" dirty="0"/>
              <a:t> khai thuật toán lặp này để 'xấp xỉ căn bậc hai của một số dương'</a:t>
            </a:r>
            <a:endParaRPr lang="en-US" altLang="vi-VN" sz="2100" dirty="0"/>
          </a:p>
          <a:p>
            <a:endParaRPr lang="vi-VN" sz="2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CA1153-BC1C-A7AA-9F6C-E8BBAB0D6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6059" y="1158281"/>
            <a:ext cx="6415939" cy="4698893"/>
          </a:xfrm>
        </p:spPr>
        <p:txBody>
          <a:bodyPr>
            <a:normAutofit/>
          </a:bodyPr>
          <a:lstStyle/>
          <a:p>
            <a:r>
              <a:rPr lang="vi-VN" altLang="vi-VN" sz="2100" b="1" dirty="0"/>
              <a:t>Dự án 12:</a:t>
            </a:r>
            <a:r>
              <a:rPr lang="vi-VN" altLang="vi-VN" sz="2100" dirty="0"/>
              <a:t> Tính Chu vi Trái Đất theo Phương pháp Cổ đại</a:t>
            </a:r>
            <a:endParaRPr lang="en-US" altLang="vi-VN" sz="2100" dirty="0"/>
          </a:p>
          <a:p>
            <a:r>
              <a:rPr lang="vi-VN" sz="2100" dirty="0" err="1"/>
              <a:t>Eratosthenes</a:t>
            </a:r>
            <a:r>
              <a:rPr lang="vi-VN" sz="2100" dirty="0"/>
              <a:t> đã sử dụng</a:t>
            </a:r>
            <a:r>
              <a:rPr lang="en-US" sz="2100" dirty="0"/>
              <a:t> </a:t>
            </a:r>
            <a:r>
              <a:rPr lang="en-US" sz="2100" dirty="0" err="1"/>
              <a:t>phương</a:t>
            </a:r>
            <a:r>
              <a:rPr lang="en-US" sz="2100" dirty="0"/>
              <a:t> </a:t>
            </a:r>
            <a:r>
              <a:rPr lang="en-US" sz="2100" dirty="0" err="1"/>
              <a:t>pháp</a:t>
            </a:r>
            <a:r>
              <a:rPr lang="vi-VN" sz="2100" dirty="0"/>
              <a:t> để tính chu vi Trái Đất</a:t>
            </a:r>
            <a:r>
              <a:rPr lang="en-US" sz="2100" dirty="0"/>
              <a:t> </a:t>
            </a:r>
            <a:r>
              <a:rPr lang="en-US" sz="2100" dirty="0" err="1"/>
              <a:t>bằng</a:t>
            </a:r>
            <a:r>
              <a:rPr lang="en-US" sz="2100" dirty="0"/>
              <a:t> </a:t>
            </a:r>
            <a:r>
              <a:rPr lang="en-US" sz="2100" dirty="0" err="1"/>
              <a:t>cách</a:t>
            </a:r>
            <a:r>
              <a:rPr lang="en-US" sz="2100" dirty="0"/>
              <a:t> </a:t>
            </a:r>
            <a:r>
              <a:rPr lang="vi-VN" sz="2100" dirty="0"/>
              <a:t>dùng bóng nắng ở hai thành phố</a:t>
            </a:r>
            <a:endParaRPr lang="vi-VN" altLang="vi-V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7C03E-5C8F-0736-0351-81ED5532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1F2F-29F0-6382-840F-397CA0E9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5661"/>
            <a:ext cx="4114800" cy="365125"/>
          </a:xfrm>
        </p:spPr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819-E4C1-4CEC-7E80-CBFAC383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10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92470-D29A-E292-05C5-503B9B8E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70" t="6449" r="8772" b="10649"/>
          <a:stretch>
            <a:fillRect/>
          </a:stretch>
        </p:blipFill>
        <p:spPr>
          <a:xfrm>
            <a:off x="-4580868" y="2116832"/>
            <a:ext cx="3169920" cy="3060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21B752-1295-2331-43DA-03A754809C36}"/>
              </a:ext>
            </a:extLst>
          </p:cNvPr>
          <p:cNvSpPr txBox="1"/>
          <p:nvPr/>
        </p:nvSpPr>
        <p:spPr>
          <a:xfrm>
            <a:off x="1380566" y="8461224"/>
            <a:ext cx="9430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ô phỏng lại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tính toán của người cổ đại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quy luật và phép đo đạc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giải quyết các bài toán thực tế mà chưa cần đến công cụ hiện đại.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1904B-02E8-AB31-5469-47184C7D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19205" y="2325597"/>
            <a:ext cx="4155143" cy="2874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F4CACC-36CE-E094-03A4-DCDF8F40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66" y="-6207058"/>
            <a:ext cx="5762400" cy="493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40E55-0F10-EEE1-E534-583D9D979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3632" y="981257"/>
            <a:ext cx="4032404" cy="556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F8179-F96C-2988-173D-AB5F76A32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0154" y="1364509"/>
            <a:ext cx="4885916" cy="5493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A05046-D1D6-7CC1-91BD-D0752F23E315}"/>
              </a:ext>
            </a:extLst>
          </p:cNvPr>
          <p:cNvSpPr txBox="1"/>
          <p:nvPr/>
        </p:nvSpPr>
        <p:spPr>
          <a:xfrm>
            <a:off x="1380566" y="364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7A311F7-9FAF-8CC3-93A5-88D0A015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6F2735A-34E0-982B-7E6C-FA1944097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78917"/>
            <a:ext cx="5788537" cy="34646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6709F4A-B24A-6BDC-9E57-BA86264B4C5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55" t="2000" r="1237" b="2641"/>
          <a:stretch>
            <a:fillRect/>
          </a:stretch>
        </p:blipFill>
        <p:spPr>
          <a:xfrm>
            <a:off x="5835769" y="2478127"/>
            <a:ext cx="6356232" cy="36523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9C89AB-0784-576F-CFCA-82A944243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4464" y="-6455569"/>
            <a:ext cx="6429601" cy="53378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D62AA1-3D3B-91D8-7D2D-301FA8D3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" y="2373304"/>
            <a:ext cx="5974937" cy="37105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19A8AD9-2B03-11B2-896F-8F437415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70" t="6449" r="8772" b="10649"/>
          <a:stretch>
            <a:fillRect/>
          </a:stretch>
        </p:blipFill>
        <p:spPr>
          <a:xfrm>
            <a:off x="6570947" y="2311013"/>
            <a:ext cx="4948944" cy="39722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97B430-F743-A589-3DD0-5C44C6E93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" y="1556919"/>
            <a:ext cx="5762400" cy="533783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A15468-FC37-01CF-613F-926AA1D5D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851" y="1556919"/>
            <a:ext cx="6429601" cy="53378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986A643-E17A-A737-3687-170399CDB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62" y="1473445"/>
            <a:ext cx="4032404" cy="55690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50F2795-FF9E-B114-86D5-813E47266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798" y="1557561"/>
            <a:ext cx="4885916" cy="54934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EF9B376-02EE-C712-4194-85A8F4616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2683" y="9339113"/>
            <a:ext cx="5788537" cy="34646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A53B1EA-BC7E-FE15-14DC-CDAC56EE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55" t="2000" r="1237" b="2641"/>
          <a:stretch>
            <a:fillRect/>
          </a:stretch>
        </p:blipFill>
        <p:spPr>
          <a:xfrm>
            <a:off x="5525854" y="9650441"/>
            <a:ext cx="6356232" cy="3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03B29E-74DF-CC75-FA4B-F5DA4207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F097-CFCE-C47E-FA0E-AB95B183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326"/>
            <a:ext cx="10515600" cy="767410"/>
          </a:xfrm>
        </p:spPr>
        <p:txBody>
          <a:bodyPr>
            <a:normAutofit/>
          </a:bodyPr>
          <a:lstStyle/>
          <a:p>
            <a:pPr algn="ctr"/>
            <a:r>
              <a:rPr lang="vi-VN" sz="3000" dirty="0"/>
              <a:t>NHÓM 2: SỐ HỌC VÀ LÝ THUYẾT SỐ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FA36C8-FB0D-C123-D550-1914FCF2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734" y="1250374"/>
            <a:ext cx="5901266" cy="4081832"/>
          </a:xfrm>
        </p:spPr>
        <p:txBody>
          <a:bodyPr>
            <a:normAutofit/>
          </a:bodyPr>
          <a:lstStyle/>
          <a:p>
            <a:r>
              <a:rPr lang="vi-VN" altLang="vi-VN" sz="2100" b="1" dirty="0">
                <a:latin typeface="+mj-lt"/>
              </a:rPr>
              <a:t>Dự án 10:</a:t>
            </a:r>
            <a:r>
              <a:rPr lang="vi-VN" altLang="vi-VN" sz="2100" dirty="0">
                <a:latin typeface="+mj-lt"/>
              </a:rPr>
              <a:t> Tạo Bộ ba </a:t>
            </a:r>
            <a:r>
              <a:rPr lang="vi-VN" altLang="vi-VN" sz="2100" dirty="0" err="1">
                <a:latin typeface="+mj-lt"/>
              </a:rPr>
              <a:t>Pythagoras</a:t>
            </a:r>
            <a:r>
              <a:rPr lang="vi-VN" altLang="vi-VN" sz="2100" dirty="0">
                <a:latin typeface="+mj-lt"/>
              </a:rPr>
              <a:t> bằng Công thức </a:t>
            </a:r>
            <a:r>
              <a:rPr lang="vi-VN" altLang="vi-VN" sz="2100" dirty="0" err="1">
                <a:latin typeface="+mj-lt"/>
              </a:rPr>
              <a:t>Euclid</a:t>
            </a:r>
            <a:endParaRPr lang="en-US" altLang="vi-VN" sz="2100" dirty="0">
              <a:latin typeface="+mj-lt"/>
            </a:endParaRPr>
          </a:p>
          <a:p>
            <a:endParaRPr lang="vi-VN" altLang="vi-VN" sz="2100" dirty="0">
              <a:latin typeface="+mj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8CE6EB-2105-4C5C-2F08-B1A19BA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94066"/>
            <a:ext cx="5901266" cy="4081833"/>
          </a:xfrm>
        </p:spPr>
        <p:txBody>
          <a:bodyPr>
            <a:normAutofit/>
          </a:bodyPr>
          <a:lstStyle/>
          <a:p>
            <a:r>
              <a:rPr lang="vi-VN" altLang="vi-VN" sz="2100" b="1" dirty="0"/>
              <a:t>Dự án 11:</a:t>
            </a:r>
            <a:r>
              <a:rPr lang="vi-VN" altLang="vi-VN" sz="2100" dirty="0"/>
              <a:t> Tìm Số nguyên tố bằng Sàng </a:t>
            </a:r>
            <a:r>
              <a:rPr lang="vi-VN" altLang="vi-VN" sz="2100" dirty="0" err="1"/>
              <a:t>Eratosthenes</a:t>
            </a:r>
            <a:r>
              <a:rPr lang="en-US" altLang="vi-VN" sz="2100" dirty="0"/>
              <a:t>. (</a:t>
            </a:r>
            <a:r>
              <a:rPr lang="en-US" sz="2100" dirty="0"/>
              <a:t>T</a:t>
            </a:r>
            <a:r>
              <a:rPr lang="vi-VN" sz="2100" dirty="0" err="1"/>
              <a:t>ạo</a:t>
            </a:r>
            <a:r>
              <a:rPr lang="vi-VN" sz="2100" dirty="0"/>
              <a:t> một danh sách các số nguyên</a:t>
            </a:r>
            <a:r>
              <a:rPr lang="en-US" sz="2100" dirty="0"/>
              <a:t> </a:t>
            </a:r>
            <a:r>
              <a:rPr lang="vi-VN" sz="2100" dirty="0"/>
              <a:t>và đánh dấu tất cả các bội số của mỗi số nguyên tố</a:t>
            </a:r>
            <a:r>
              <a:rPr lang="en-US" sz="2100" dirty="0"/>
              <a:t>.)</a:t>
            </a:r>
            <a:endParaRPr lang="vi-V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814E-41C0-E2BB-D7D1-8556C00C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E39E7-A81F-8A63-24FA-064BE597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0867" y="6591586"/>
            <a:ext cx="4114800" cy="365125"/>
          </a:xfrm>
        </p:spPr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3241-50A0-9C16-DEE4-4640552E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11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A63B7-900F-9233-24AF-B3E38F6C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85" y="1573284"/>
            <a:ext cx="1605630" cy="3655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842438-852A-5194-B718-8005CEC6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96" b="15354"/>
          <a:stretch>
            <a:fillRect/>
          </a:stretch>
        </p:blipFill>
        <p:spPr>
          <a:xfrm>
            <a:off x="-7286571" y="541585"/>
            <a:ext cx="3212359" cy="2217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AFB877-C584-0A15-0C66-43A72F51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492" y="32272"/>
            <a:ext cx="2998754" cy="27266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E2C9DC-0433-1C25-7247-A2EB12EF9AB5}"/>
              </a:ext>
            </a:extLst>
          </p:cNvPr>
          <p:cNvSpPr txBox="1"/>
          <p:nvPr/>
        </p:nvSpPr>
        <p:spPr>
          <a:xfrm>
            <a:off x="1879600" y="6858000"/>
            <a:ext cx="8297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Đ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ều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thuộc lĩnh vực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học và hình học cổ điển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nghiên cứu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mối quan hệ giữa các số nguyên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của số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ền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tảng cho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lĩnh vực hiện đại như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 hóa, giải thuật, và hình học không gian.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42498-64A0-5DC0-7E82-F2DD5C4D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1" y="938919"/>
            <a:ext cx="4114799" cy="3640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D6014F-8D0C-A60A-BA63-48F129E03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532" y="1774778"/>
            <a:ext cx="4825147" cy="33909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46AC05-6B06-C065-05C8-97C6BD0C4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269" y="2084761"/>
            <a:ext cx="5700222" cy="4506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A27FFE-33CE-E2FA-71D2-08A419D75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260" y="8557732"/>
            <a:ext cx="5397862" cy="4267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2612EA-18D9-F2DB-54FD-9F6EA0B16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561" y="2205265"/>
            <a:ext cx="5451975" cy="37904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5A7FA3-C63F-6FB1-3049-505EBF80D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56" y="9300772"/>
            <a:ext cx="4001058" cy="2781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F90260-079D-F21C-E326-B2572FCE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96" b="15354"/>
          <a:stretch>
            <a:fillRect/>
          </a:stretch>
        </p:blipFill>
        <p:spPr>
          <a:xfrm>
            <a:off x="267773" y="2068744"/>
            <a:ext cx="5638085" cy="38917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280783-8086-0F09-6A80-BF5B5A90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73" y="2166509"/>
            <a:ext cx="5481966" cy="45129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8D398F-2DAE-69BE-2341-34F8DEDEF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94" y="1275369"/>
            <a:ext cx="6081106" cy="55826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80F45E-67C8-42CA-0F06-A710BB57E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5997" y="1275370"/>
            <a:ext cx="6071109" cy="55826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C7D3D4-CE29-16FC-9D73-8A18ECB7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97" y="1821977"/>
            <a:ext cx="4830488" cy="4273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C4D605-A8E2-3924-4812-FFB9B16A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260" y="2095870"/>
            <a:ext cx="5264176" cy="36995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1F3CA6-FE36-013B-CF6C-AAA3099BE2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60953" y="-7496678"/>
            <a:ext cx="6081106" cy="55826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CC511E2-CD76-CB3F-E054-5BF64ECCF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8901" y="-7295191"/>
            <a:ext cx="6071109" cy="55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48FD46-CFA0-7048-52B2-7A19F996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892F07-8DB4-86BC-EAB8-4A45E187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9941"/>
            <a:ext cx="12192000" cy="767410"/>
          </a:xfrm>
        </p:spPr>
        <p:txBody>
          <a:bodyPr>
            <a:noAutofit/>
          </a:bodyPr>
          <a:lstStyle/>
          <a:p>
            <a:pPr algn="ctr"/>
            <a:r>
              <a:rPr lang="vi-VN" sz="3000" dirty="0">
                <a:solidFill>
                  <a:srgbClr val="FF0000"/>
                </a:solidFill>
              </a:rPr>
              <a:t>NHÓM </a:t>
            </a:r>
            <a:r>
              <a:rPr lang="en-US" sz="3000" dirty="0">
                <a:solidFill>
                  <a:srgbClr val="FF0000"/>
                </a:solidFill>
              </a:rPr>
              <a:t>3</a:t>
            </a:r>
            <a:r>
              <a:rPr lang="vi-VN" sz="3000" dirty="0">
                <a:solidFill>
                  <a:srgbClr val="FF0000"/>
                </a:solidFill>
              </a:rPr>
              <a:t>: TƯ DUY TOÁN HỌC TRỪU TƯỢNG &amp; MÔ HÌNH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9737BE-3CD0-0330-09A7-32424B77A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41926"/>
            <a:ext cx="5654040" cy="4081832"/>
          </a:xfrm>
        </p:spPr>
        <p:txBody>
          <a:bodyPr>
            <a:normAutofit/>
          </a:bodyPr>
          <a:lstStyle/>
          <a:p>
            <a:r>
              <a:rPr lang="vi-VN" altLang="vi-VN" sz="2100" b="1" dirty="0">
                <a:latin typeface="+mj-lt"/>
              </a:rPr>
              <a:t>Dự án 13:</a:t>
            </a:r>
            <a:r>
              <a:rPr lang="vi-VN" altLang="vi-VN" sz="2100" dirty="0">
                <a:latin typeface="+mj-lt"/>
              </a:rPr>
              <a:t> Lập trình Dãy số </a:t>
            </a:r>
            <a:r>
              <a:rPr lang="vi-VN" altLang="vi-VN" sz="2100" dirty="0" err="1">
                <a:latin typeface="+mj-lt"/>
              </a:rPr>
              <a:t>Fibonacci</a:t>
            </a:r>
            <a:endParaRPr lang="en-US" altLang="vi-VN" sz="2100" dirty="0">
              <a:latin typeface="+mj-lt"/>
            </a:endParaRPr>
          </a:p>
          <a:p>
            <a:r>
              <a:rPr lang="en-US" sz="2100" dirty="0"/>
              <a:t>M</a:t>
            </a:r>
            <a:r>
              <a:rPr lang="vi-VN" sz="2100" dirty="0"/>
              <a:t>ô hình </a:t>
            </a:r>
            <a:r>
              <a:rPr lang="vi-VN" sz="2100" b="1" dirty="0"/>
              <a:t>TẤT ĐỊNH (</a:t>
            </a:r>
            <a:r>
              <a:rPr lang="vi-VN" sz="2100" b="1" dirty="0" err="1"/>
              <a:t>Deterministic</a:t>
            </a:r>
            <a:r>
              <a:rPr lang="vi-VN" sz="2100" b="1" dirty="0"/>
              <a:t>)</a:t>
            </a:r>
            <a:r>
              <a:rPr lang="en-US" sz="2100" b="1" dirty="0"/>
              <a:t>, </a:t>
            </a:r>
            <a:r>
              <a:rPr lang="en-US" sz="2100" dirty="0"/>
              <a:t>d</a:t>
            </a:r>
            <a:r>
              <a:rPr lang="vi-VN" altLang="vi-VN" sz="2100" dirty="0" err="1">
                <a:ea typeface="Google Sans Text"/>
              </a:rPr>
              <a:t>ãy</a:t>
            </a:r>
            <a:r>
              <a:rPr lang="vi-VN" altLang="vi-VN" sz="2100" dirty="0">
                <a:ea typeface="Google Sans Text"/>
              </a:rPr>
              <a:t> số này là </a:t>
            </a:r>
            <a:r>
              <a:rPr lang="en-US" altLang="vi-VN" sz="2100" dirty="0">
                <a:ea typeface="Google Sans Text"/>
              </a:rPr>
              <a:t>“</a:t>
            </a:r>
            <a:r>
              <a:rPr lang="vi-VN" altLang="vi-VN" sz="2100" dirty="0">
                <a:ea typeface="Google Sans Text"/>
              </a:rPr>
              <a:t>mỗi số là tổng của hai số trước đó</a:t>
            </a:r>
            <a:r>
              <a:rPr lang="en-US" altLang="vi-VN" sz="2100" dirty="0">
                <a:ea typeface="Google Sans Text"/>
              </a:rPr>
              <a:t>”: F(n) = F(n-1) + F(n-2)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8592C8-5ED1-C8B6-E79F-87A3FC35E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040" y="1180615"/>
            <a:ext cx="6537960" cy="4081833"/>
          </a:xfrm>
        </p:spPr>
        <p:txBody>
          <a:bodyPr>
            <a:normAutofit/>
          </a:bodyPr>
          <a:lstStyle/>
          <a:p>
            <a:r>
              <a:rPr lang="vi-VN" altLang="vi-VN" sz="2100" b="1" dirty="0"/>
              <a:t>Dự án 16:</a:t>
            </a:r>
            <a:r>
              <a:rPr lang="vi-VN" altLang="vi-VN" sz="2100" dirty="0"/>
              <a:t> Mô phỏng Di chuyển Ngẫu nhiên Một chiều</a:t>
            </a:r>
          </a:p>
          <a:p>
            <a:r>
              <a:rPr lang="en-US" sz="2100" dirty="0"/>
              <a:t>M</a:t>
            </a:r>
            <a:r>
              <a:rPr lang="vi-VN" sz="2100" dirty="0"/>
              <a:t>ô hình </a:t>
            </a:r>
            <a:r>
              <a:rPr lang="vi-VN" sz="2100" b="1" dirty="0"/>
              <a:t>NGẪU NHIÊN (</a:t>
            </a:r>
            <a:r>
              <a:rPr lang="vi-VN" sz="2100" b="1" dirty="0" err="1"/>
              <a:t>Stochastic</a:t>
            </a:r>
            <a:r>
              <a:rPr lang="vi-VN" sz="2100" b="1" dirty="0"/>
              <a:t>)</a:t>
            </a:r>
            <a:r>
              <a:rPr lang="vi-VN" sz="2100" dirty="0"/>
              <a:t>, một loại bài toán </a:t>
            </a:r>
            <a:r>
              <a:rPr lang="en-US" sz="2100" dirty="0"/>
              <a:t>“</a:t>
            </a:r>
            <a:r>
              <a:rPr lang="vi-VN" sz="2100" dirty="0"/>
              <a:t>mà kết quả</a:t>
            </a:r>
            <a:r>
              <a:rPr lang="en-US" sz="2100" dirty="0"/>
              <a:t> </a:t>
            </a:r>
            <a:r>
              <a:rPr lang="vi-VN" sz="2100" dirty="0"/>
              <a:t>không được xác định trước</a:t>
            </a:r>
            <a:r>
              <a:rPr lang="en-US" sz="2100" dirty="0"/>
              <a:t>”</a:t>
            </a:r>
            <a:endParaRPr lang="vi-V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6404-D9C9-5ED6-670A-DC715363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E00C-951C-1701-865E-31EBDC69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577067"/>
            <a:ext cx="4114800" cy="365125"/>
          </a:xfrm>
        </p:spPr>
        <p:txBody>
          <a:bodyPr/>
          <a:lstStyle/>
          <a:p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THỨC</a:t>
            </a:r>
            <a:r>
              <a:rPr lang="en-GB" dirty="0"/>
              <a:t> -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- SÁNG </a:t>
            </a:r>
            <a:r>
              <a:rPr lang="en-GB" dirty="0" err="1"/>
              <a:t>TẠO</a:t>
            </a:r>
            <a:r>
              <a:rPr lang="en-GB" dirty="0"/>
              <a:t> - </a:t>
            </a:r>
            <a:r>
              <a:rPr lang="en-GB" dirty="0" err="1"/>
              <a:t>HỘI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67518-3F5D-15BA-7759-BBE1B92A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9585" y="5156900"/>
            <a:ext cx="2743200" cy="365125"/>
          </a:xfrm>
        </p:spPr>
        <p:txBody>
          <a:bodyPr/>
          <a:lstStyle/>
          <a:p>
            <a:fld id="{AA3D6EC1-CEF0-44B9-AC69-1554EEB371D5}" type="slidenum">
              <a:rPr lang="en-GB" smtClean="0"/>
              <a:t>12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3F0FF-3BEA-A281-DF19-E60BF2C5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0834" y="1836460"/>
            <a:ext cx="4510709" cy="2454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376EDA-C3E0-21D4-B754-4CE680C7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58745" y="1633499"/>
            <a:ext cx="3618131" cy="2860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4A1B7B-8E37-E56A-B492-C2A2FBD687A3}"/>
              </a:ext>
            </a:extLst>
          </p:cNvPr>
          <p:cNvSpPr txBox="1"/>
          <p:nvPr/>
        </p:nvSpPr>
        <p:spPr>
          <a:xfrm>
            <a:off x="12495699" y="9612456"/>
            <a:ext cx="8414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Đ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ều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thể hiện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 duy mô hình hóa bằng toán học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tả quy luật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tự nhiên có quy luật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còn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phỏng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sự chuyển động ngẫu nhiên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xác suất.</a:t>
            </a:r>
            <a:b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hiểu cách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toán học mô phỏng hiện tượng trong tự nhiên và dữ liệu.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67885-9B72-9C4C-0C26-CB20B0F5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925" y="8388722"/>
            <a:ext cx="4396641" cy="5094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AB6B2-2B02-3061-6F1B-607CC734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981" y="8114017"/>
            <a:ext cx="4003341" cy="5107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A67A5A-026F-6748-C058-92818A61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61" y="2539613"/>
            <a:ext cx="5485165" cy="3604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A2721A-7D3D-A001-B419-8A42718E7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2564908"/>
            <a:ext cx="6144508" cy="3554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D9477-6E62-1372-DA5E-77198E079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23674" y="-6651876"/>
            <a:ext cx="6144508" cy="56335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D958AF-2753-5EF2-9DA4-D5D6F1068AF0}"/>
              </a:ext>
            </a:extLst>
          </p:cNvPr>
          <p:cNvSpPr/>
          <p:nvPr/>
        </p:nvSpPr>
        <p:spPr>
          <a:xfrm>
            <a:off x="7367981" y="-6770870"/>
            <a:ext cx="5943474" cy="5610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vi-V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B7B5E-7164-330E-A552-560D1885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" y="2501462"/>
            <a:ext cx="5695406" cy="35796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2F9365-51D7-8E05-5AA9-89842AEB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66" y="2310536"/>
            <a:ext cx="6324914" cy="42283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CD3F50-5BCF-3CCE-F61B-2CD006BCE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235765"/>
            <a:ext cx="6074121" cy="56109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B04EDB-F740-6E81-A21F-15DB5D1EF70B}"/>
              </a:ext>
            </a:extLst>
          </p:cNvPr>
          <p:cNvSpPr/>
          <p:nvPr/>
        </p:nvSpPr>
        <p:spPr>
          <a:xfrm>
            <a:off x="6105994" y="1251778"/>
            <a:ext cx="6091659" cy="5610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vi-V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051933-E25D-DB5C-F245-9B282E33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8" y="1300256"/>
            <a:ext cx="4711676" cy="54593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E5671E-F39A-49A4-93BA-9D39FF62B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838" y="1235765"/>
            <a:ext cx="4231878" cy="53992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E83507-38C4-7F8C-F6EE-DCD70FED3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8201" y="-819599"/>
            <a:ext cx="6144508" cy="3554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9398BC-C78A-1626-C896-4AD1320E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1772" y="-889102"/>
            <a:ext cx="5485165" cy="36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66AE1D-1BB3-E58F-3340-1F96BFAF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BDA2A0-7741-4611-574C-825FA2E8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00" y="662387"/>
            <a:ext cx="12192000" cy="767410"/>
          </a:xfrm>
        </p:spPr>
        <p:txBody>
          <a:bodyPr>
            <a:noAutofit/>
          </a:bodyPr>
          <a:lstStyle/>
          <a:p>
            <a:pPr algn="ctr"/>
            <a:r>
              <a:rPr lang="vi-VN" sz="3000" dirty="0"/>
              <a:t>NHÓM </a:t>
            </a:r>
            <a:r>
              <a:rPr lang="en-US" sz="3000" dirty="0"/>
              <a:t>4</a:t>
            </a:r>
            <a:r>
              <a:rPr lang="vi-VN" sz="3000" dirty="0"/>
              <a:t>: TOÁN HỌC ỨNG DỤNG TRONG KHOA HỌC HIỆN ĐẠI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96D19B-F686-74A9-FD6B-C94B08C4A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69" y="1220081"/>
            <a:ext cx="5748867" cy="4081832"/>
          </a:xfrm>
        </p:spPr>
        <p:txBody>
          <a:bodyPr>
            <a:normAutofit/>
          </a:bodyPr>
          <a:lstStyle/>
          <a:p>
            <a:r>
              <a:rPr lang="vi-VN" altLang="vi-VN" sz="2100" b="1" dirty="0"/>
              <a:t>Dự án 14:</a:t>
            </a:r>
            <a:r>
              <a:rPr lang="vi-VN" altLang="vi-VN" sz="2100" dirty="0"/>
              <a:t> Tìm Khoảng cách Ngắn nhất giữa Hai Địa điểm trên Trái Đất</a:t>
            </a:r>
          </a:p>
          <a:p>
            <a:r>
              <a:rPr lang="en-US" sz="2100" dirty="0" err="1"/>
              <a:t>Dùng</a:t>
            </a:r>
            <a:r>
              <a:rPr lang="en-US" sz="2100" dirty="0"/>
              <a:t> </a:t>
            </a:r>
            <a:r>
              <a:rPr lang="vi-VN" sz="2100" dirty="0"/>
              <a:t>công thức </a:t>
            </a:r>
            <a:r>
              <a:rPr lang="vi-VN" sz="2100" dirty="0" err="1"/>
              <a:t>Haversine</a:t>
            </a:r>
            <a:endParaRPr lang="en-US" sz="21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3B0C6F-0A78-7982-5A97-981AF0F63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9642" y="1239376"/>
            <a:ext cx="6138337" cy="5618624"/>
          </a:xfrm>
        </p:spPr>
        <p:txBody>
          <a:bodyPr>
            <a:normAutofit/>
          </a:bodyPr>
          <a:lstStyle/>
          <a:p>
            <a:r>
              <a:rPr lang="vi-VN" altLang="vi-VN" sz="2100" b="1" dirty="0"/>
              <a:t>Dự án 15:</a:t>
            </a:r>
            <a:r>
              <a:rPr lang="vi-VN" altLang="vi-VN" sz="2100" dirty="0"/>
              <a:t> Thực hiện Mã hóa</a:t>
            </a:r>
            <a:r>
              <a:rPr lang="en-US" altLang="vi-VN" sz="2100" dirty="0"/>
              <a:t> </a:t>
            </a:r>
            <a:r>
              <a:rPr lang="vi-VN" altLang="vi-VN" sz="2100" dirty="0"/>
              <a:t>với </a:t>
            </a:r>
            <a:r>
              <a:rPr lang="vi-VN" altLang="vi-VN" sz="2100" dirty="0" err="1"/>
              <a:t>Hill</a:t>
            </a:r>
            <a:r>
              <a:rPr lang="en-US" altLang="vi-VN" sz="2100" dirty="0"/>
              <a:t> Cipher</a:t>
            </a:r>
            <a:endParaRPr lang="vi-VN" altLang="vi-VN" sz="2100" dirty="0"/>
          </a:p>
          <a:p>
            <a:r>
              <a:rPr lang="en-US" sz="2100" dirty="0"/>
              <a:t>T</a:t>
            </a:r>
            <a:r>
              <a:rPr lang="vi-VN" sz="2100" dirty="0" err="1"/>
              <a:t>huật</a:t>
            </a:r>
            <a:r>
              <a:rPr lang="vi-VN" sz="2100" dirty="0"/>
              <a:t> toán của '</a:t>
            </a:r>
            <a:r>
              <a:rPr lang="vi-VN" sz="2100" dirty="0" err="1"/>
              <a:t>Lester</a:t>
            </a:r>
            <a:r>
              <a:rPr lang="vi-VN" sz="2100" dirty="0"/>
              <a:t> S. </a:t>
            </a:r>
            <a:r>
              <a:rPr lang="vi-VN" sz="2100" dirty="0" err="1"/>
              <a:t>Hill</a:t>
            </a:r>
            <a:r>
              <a:rPr lang="vi-VN" sz="2100" dirty="0"/>
              <a:t>' , sử dụng 'phép nhân ma trận' và 'toán học </a:t>
            </a:r>
            <a:r>
              <a:rPr lang="vi-VN" sz="2100" dirty="0" err="1"/>
              <a:t>modulo</a:t>
            </a:r>
            <a:r>
              <a:rPr lang="vi-VN" sz="2100" dirty="0"/>
              <a:t>' để mã hóa văn bản.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AFCC4-B189-748B-24C6-911BD86C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4F7CA-76B0-310A-5721-620846CA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2E653-98AB-B2B5-5A62-4AE9423D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175AC0-4E21-9BE5-C290-1E47C952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00253" y="-459111"/>
            <a:ext cx="4645226" cy="2262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3871C9-5D32-1906-4D97-E6B5C4201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3887" y="-174842"/>
            <a:ext cx="4729747" cy="2828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FADB78-4484-AE0A-54AD-34CF157C8857}"/>
              </a:ext>
            </a:extLst>
          </p:cNvPr>
          <p:cNvSpPr txBox="1"/>
          <p:nvPr/>
        </p:nvSpPr>
        <p:spPr>
          <a:xfrm>
            <a:off x="16707778" y="7561177"/>
            <a:ext cx="882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thực tế của toán học vào công nghệ hiện đại.</a:t>
            </a:r>
            <a:b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việc tính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khoảng cách chính xác giữa hai địa điểm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bản đồ) đến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 hóa thông tin trong an ninh mạng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đều thể hiện cách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 thực tiễn.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9562D2-84B5-D4BB-9A51-B692F3F12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00" y="7896535"/>
            <a:ext cx="4288441" cy="3631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C40034-6153-318A-ADCC-DE61D3FC2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934" y="7774852"/>
            <a:ext cx="4288440" cy="36726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B364C5-5C39-0E7B-A966-4F815D4E3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221" y="1803145"/>
            <a:ext cx="1689467" cy="561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3C8980-38BF-F995-7AB0-FC6CE2681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031" y="2252825"/>
            <a:ext cx="5883450" cy="46051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002CF9-70CE-EF48-7DEC-E1D54F733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0140" y="-4129407"/>
            <a:ext cx="5883450" cy="4605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B66B91-92D6-2E41-2C9E-BE3013C9F4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14140" y="-4873650"/>
            <a:ext cx="6155308" cy="33926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695C27-A18A-522E-13A1-6F47828BE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9234" y="2224874"/>
            <a:ext cx="6212766" cy="4621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6A04C3-DF52-A21F-ABA3-1A5BC2044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1438" y="1220081"/>
            <a:ext cx="6212766" cy="4621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67A160-F311-E0AC-15F8-A4436D22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31" y="2652092"/>
            <a:ext cx="5954311" cy="28997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E1D366-E429-389B-BDAB-C9CE7741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42" y="2335429"/>
            <a:ext cx="6195864" cy="37051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5D11988-2D2F-2646-22D4-1C316DA90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7" y="1885435"/>
            <a:ext cx="5883450" cy="46051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B1AE54-A98A-48A3-F9F8-4CC113F30A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4029" y="1595593"/>
            <a:ext cx="4004687" cy="5306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95C70F-915A-1D18-A507-0CE8D3FB6F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113111" y="7257267"/>
            <a:ext cx="4578562" cy="43112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656498E-6C45-3D12-74FA-394BEEADC9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065" y="2083684"/>
            <a:ext cx="5046975" cy="47523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F1B44E-AAA7-6D6D-7280-4A77C817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031" y="2066385"/>
            <a:ext cx="5497826" cy="46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A6DA-D81A-A8D8-0063-38708AB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6293"/>
            <a:ext cx="10515600" cy="76741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TÀI</a:t>
            </a:r>
            <a:endParaRPr lang="vi-V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C5215-4B5E-4A5E-EACA-F780E0A6A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650" y="2189907"/>
            <a:ext cx="6184529" cy="3264600"/>
          </a:xfrm>
        </p:spPr>
        <p:txBody>
          <a:bodyPr>
            <a:noAutofit/>
          </a:bodyPr>
          <a:lstStyle/>
          <a:p>
            <a:r>
              <a:rPr lang="vi-VN" sz="2500" dirty="0"/>
              <a:t>Mục tiêu chính là </a:t>
            </a:r>
            <a:r>
              <a:rPr lang="vi-VN" sz="2500" b="1" dirty="0"/>
              <a:t>nâng cao kỹ năng lập trình </a:t>
            </a:r>
            <a:r>
              <a:rPr lang="vi-VN" sz="2500" b="1" dirty="0" err="1"/>
              <a:t>Kotlin</a:t>
            </a:r>
            <a:r>
              <a:rPr lang="vi-VN" sz="2500" dirty="0"/>
              <a:t> và </a:t>
            </a:r>
            <a:r>
              <a:rPr lang="vi-VN" sz="2500" b="1" dirty="0"/>
              <a:t>hiểu sâu hơn về toán học</a:t>
            </a:r>
            <a:r>
              <a:rPr lang="en-US" sz="2500" b="1" dirty="0"/>
              <a:t>.</a:t>
            </a:r>
            <a:endParaRPr lang="en-US" sz="25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500" dirty="0"/>
              <a:t>Kết hợp giữa lập trình và toán học</a:t>
            </a:r>
            <a:r>
              <a:rPr lang="en-US" sz="25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500" dirty="0"/>
              <a:t>Tập trung vào </a:t>
            </a:r>
            <a:r>
              <a:rPr lang="en-US" sz="2500" dirty="0"/>
              <a:t>“</a:t>
            </a:r>
            <a:r>
              <a:rPr lang="vi-VN" sz="2500" dirty="0"/>
              <a:t>Tư duy Giải thuật</a:t>
            </a:r>
            <a:r>
              <a:rPr lang="en-US" sz="2500" dirty="0"/>
              <a:t>”.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500" dirty="0"/>
              <a:t>Trực quan hóa Dữ liệu Trừu tượng</a:t>
            </a:r>
            <a:r>
              <a:rPr lang="en-US" sz="25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500" dirty="0"/>
              <a:t>Tính thực tiễn và </a:t>
            </a:r>
            <a:r>
              <a:rPr lang="en-US" sz="2500" dirty="0"/>
              <a:t>l</a:t>
            </a:r>
            <a:r>
              <a:rPr lang="vi-VN" sz="2500" dirty="0" err="1"/>
              <a:t>iên</a:t>
            </a:r>
            <a:r>
              <a:rPr lang="vi-VN" sz="2500" dirty="0"/>
              <a:t> ngành cao độ</a:t>
            </a:r>
            <a:r>
              <a:rPr lang="en-US" sz="2500" dirty="0"/>
              <a:t>.</a:t>
            </a:r>
            <a:endParaRPr lang="vi-VN" sz="2500" dirty="0"/>
          </a:p>
          <a:p>
            <a:endParaRPr lang="en-US" sz="2500" dirty="0"/>
          </a:p>
          <a:p>
            <a:endParaRPr lang="en-US" sz="2500" dirty="0"/>
          </a:p>
          <a:p>
            <a:endParaRPr lang="vi-VN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71E5E-A7D9-D72B-6A9D-5EADA815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5F13F3-5CA4-464A-A58E-B619976AB19A}" type="datetime1">
              <a:rPr lang="en-GB" smtClean="0"/>
              <a:pPr>
                <a:spcAft>
                  <a:spcPts val="600"/>
                </a:spcAft>
              </a:pPr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D7867-6392-69A0-1F78-4E3F538C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THỨC</a:t>
            </a:r>
            <a:r>
              <a:rPr lang="en-GB" dirty="0"/>
              <a:t> -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- SÁNG </a:t>
            </a:r>
            <a:r>
              <a:rPr lang="en-GB" dirty="0" err="1"/>
              <a:t>TẠO</a:t>
            </a:r>
            <a:r>
              <a:rPr lang="en-GB" dirty="0"/>
              <a:t> - </a:t>
            </a:r>
            <a:r>
              <a:rPr lang="en-GB" dirty="0" err="1"/>
              <a:t>HỘI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47830-0CF2-AA6A-678B-8FB31EB0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pic>
        <p:nvPicPr>
          <p:cNvPr id="3074" name="Picture 2" descr="This may contain: a painting of a man with a long beard standing in front of an ancient building">
            <a:extLst>
              <a:ext uri="{FF2B5EF4-FFF2-40B4-BE49-F238E27FC236}">
                <a16:creationId xmlns:a16="http://schemas.microsoft.com/office/drawing/2014/main" id="{DC893C06-172D-D900-ECF5-E16D8295D0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543" y="1108620"/>
            <a:ext cx="2509738" cy="380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book cover of a robot&#10;&#10;AI-generated content may be incorrect.">
            <a:extLst>
              <a:ext uri="{FF2B5EF4-FFF2-40B4-BE49-F238E27FC236}">
                <a16:creationId xmlns:a16="http://schemas.microsoft.com/office/drawing/2014/main" id="{77529F90-A118-B0E4-7156-412C695F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10" y="1713703"/>
            <a:ext cx="3008598" cy="3894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09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8981A90-79C9-C0F4-6857-672E30B1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59" y="802570"/>
            <a:ext cx="11137282" cy="7674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CÁC PROJECT TRONG </a:t>
            </a:r>
            <a:r>
              <a:rPr lang="en-US" dirty="0" err="1"/>
              <a:t>ĐỀ</a:t>
            </a:r>
            <a:r>
              <a:rPr lang="en-US" dirty="0"/>
              <a:t> TÀI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B5ACEFC-1758-F9D0-FD6E-5E0E6C8C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600" y="1388083"/>
            <a:ext cx="5801360" cy="4081833"/>
          </a:xfrm>
        </p:spPr>
        <p:txBody>
          <a:bodyPr>
            <a:noAutofit/>
          </a:bodyPr>
          <a:lstStyle/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vi-VN" sz="2200" b="1" dirty="0" err="1">
                <a:latin typeface="Times New Roman (Headings)"/>
              </a:rPr>
              <a:t>NHÓM</a:t>
            </a:r>
            <a:r>
              <a:rPr lang="en-US" altLang="vi-VN" sz="2200" b="1" dirty="0">
                <a:latin typeface="Times New Roman (Headings)"/>
              </a:rPr>
              <a:t> 1: </a:t>
            </a:r>
            <a:r>
              <a:rPr lang="en-US" altLang="vi-VN" sz="2200" b="1" dirty="0" err="1">
                <a:latin typeface="Times New Roman (Headings)"/>
              </a:rPr>
              <a:t>THUẬT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TOÁN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CỔ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ĐIỂN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VÀ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TOÁN</a:t>
            </a:r>
            <a:r>
              <a:rPr lang="en-US" altLang="vi-VN" sz="2200" b="1" dirty="0">
                <a:latin typeface="Times New Roman (Headings)"/>
              </a:rPr>
              <a:t> HỌC </a:t>
            </a:r>
            <a:r>
              <a:rPr lang="en-US" altLang="vi-VN" sz="2200" b="1" dirty="0" err="1">
                <a:latin typeface="Times New Roman (Headings)"/>
              </a:rPr>
              <a:t>CỔ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ĐẠI</a:t>
            </a:r>
            <a:endParaRPr lang="en-US" altLang="vi-VN" sz="2200" b="1" dirty="0">
              <a:latin typeface="Times New Roman (Headings)"/>
            </a:endParaRPr>
          </a:p>
          <a:p>
            <a:pPr marL="34290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dirty="0">
                <a:latin typeface="Times New Roman (Headings)"/>
              </a:rPr>
              <a:t>Dự án 9:</a:t>
            </a:r>
            <a:r>
              <a:rPr lang="vi-VN" altLang="vi-VN" sz="2200" dirty="0">
                <a:latin typeface="Times New Roman (Headings)"/>
              </a:rPr>
              <a:t> Tìm Căn bậc hai bằng Thuật toán </a:t>
            </a:r>
            <a:r>
              <a:rPr lang="vi-VN" altLang="vi-VN" sz="2200" dirty="0" err="1">
                <a:latin typeface="Times New Roman (Headings)"/>
              </a:rPr>
              <a:t>Babylon</a:t>
            </a:r>
            <a:endParaRPr lang="vi-VN" altLang="vi-VN" sz="2200" dirty="0">
              <a:latin typeface="Times New Roman (Headings)"/>
            </a:endParaRPr>
          </a:p>
          <a:p>
            <a:pPr marL="34290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i="1" dirty="0">
                <a:latin typeface="Times New Roman (Headings)"/>
              </a:rPr>
              <a:t>Dự án 12: Tính Chu vi Trái Đất theo Phương pháp Cổ đại</a:t>
            </a:r>
            <a:endParaRPr lang="en-US" altLang="vi-VN" sz="2200" b="1" dirty="0">
              <a:latin typeface="Times New Roman (Headings)"/>
            </a:endParaRP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vi-VN" sz="2200" b="1" dirty="0" err="1">
                <a:latin typeface="Times New Roman (Headings)"/>
              </a:rPr>
              <a:t>NHÓM</a:t>
            </a:r>
            <a:r>
              <a:rPr lang="en-US" altLang="vi-VN" sz="2200" b="1" dirty="0">
                <a:latin typeface="Times New Roman (Headings)"/>
              </a:rPr>
              <a:t> 2: </a:t>
            </a:r>
            <a:r>
              <a:rPr lang="en-US" altLang="vi-VN" sz="2200" b="1" dirty="0" err="1">
                <a:latin typeface="Times New Roman (Headings)"/>
              </a:rPr>
              <a:t>SỐ</a:t>
            </a:r>
            <a:r>
              <a:rPr lang="en-US" altLang="vi-VN" sz="2200" b="1" dirty="0">
                <a:latin typeface="Times New Roman (Headings)"/>
              </a:rPr>
              <a:t> HỌC </a:t>
            </a:r>
            <a:r>
              <a:rPr lang="en-US" altLang="vi-VN" sz="2200" b="1" dirty="0" err="1">
                <a:latin typeface="Times New Roman (Headings)"/>
              </a:rPr>
              <a:t>VÀ</a:t>
            </a:r>
            <a:r>
              <a:rPr lang="en-US" altLang="vi-VN" sz="2200" b="1" dirty="0">
                <a:latin typeface="Times New Roman (Headings)"/>
              </a:rPr>
              <a:t> LÝ </a:t>
            </a:r>
            <a:r>
              <a:rPr lang="en-US" altLang="vi-VN" sz="2200" b="1" dirty="0" err="1">
                <a:latin typeface="Times New Roman (Headings)"/>
              </a:rPr>
              <a:t>THUYẾT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SỐ</a:t>
            </a:r>
            <a:endParaRPr lang="en-US" altLang="vi-VN" sz="2200" b="1" dirty="0">
              <a:latin typeface="Times New Roman (Headings)"/>
            </a:endParaRPr>
          </a:p>
          <a:p>
            <a:pPr marL="342900" lvl="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dirty="0">
                <a:latin typeface="Times New Roman (Headings)"/>
              </a:rPr>
              <a:t>Dự án 10:</a:t>
            </a:r>
            <a:r>
              <a:rPr lang="vi-VN" altLang="vi-VN" sz="2200" dirty="0">
                <a:latin typeface="Times New Roman (Headings)"/>
              </a:rPr>
              <a:t> Tạo Bộ ba </a:t>
            </a:r>
            <a:r>
              <a:rPr lang="vi-VN" altLang="vi-VN" sz="2200" dirty="0" err="1">
                <a:latin typeface="Times New Roman (Headings)"/>
              </a:rPr>
              <a:t>Pythagoras</a:t>
            </a:r>
            <a:r>
              <a:rPr lang="vi-VN" altLang="vi-VN" sz="2200" dirty="0">
                <a:latin typeface="Times New Roman (Headings)"/>
              </a:rPr>
              <a:t> bằng Công thức </a:t>
            </a:r>
            <a:r>
              <a:rPr lang="vi-VN" altLang="vi-VN" sz="2200" dirty="0" err="1">
                <a:latin typeface="Times New Roman (Headings)"/>
              </a:rPr>
              <a:t>Euclid</a:t>
            </a:r>
            <a:endParaRPr lang="vi-VN" altLang="vi-VN" sz="2200" dirty="0">
              <a:latin typeface="Times New Roman (Headings)"/>
            </a:endParaRPr>
          </a:p>
          <a:p>
            <a:pPr marL="342900" lvl="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dirty="0">
                <a:latin typeface="Times New Roman (Headings)"/>
              </a:rPr>
              <a:t>Dự án 11:</a:t>
            </a:r>
            <a:r>
              <a:rPr lang="vi-VN" altLang="vi-VN" sz="2200" dirty="0">
                <a:latin typeface="Times New Roman (Headings)"/>
              </a:rPr>
              <a:t> Tìm Số nguyên tố bằng Sàng </a:t>
            </a:r>
            <a:r>
              <a:rPr lang="vi-VN" altLang="vi-VN" sz="2200" dirty="0" err="1">
                <a:latin typeface="Times New Roman (Headings)"/>
              </a:rPr>
              <a:t>Eratosthenes</a:t>
            </a:r>
            <a:endParaRPr lang="vi-VN" altLang="vi-VN" sz="2200" dirty="0">
              <a:latin typeface="Times New Roman (Headings)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F6386-957C-8706-A409-F56A252B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933542-D7FF-4C5D-BCD1-FC068661ADB1}" type="datetime1">
              <a:rPr lang="en-GB" smtClean="0"/>
              <a:pPr>
                <a:spcAft>
                  <a:spcPts val="600"/>
                </a:spcAft>
              </a:pPr>
              <a:t>07/11/2025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7E081-29A7-5BB9-AA81-B89D3A38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THỨC</a:t>
            </a:r>
            <a:r>
              <a:rPr lang="en-GB" dirty="0"/>
              <a:t> -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- SÁNG </a:t>
            </a:r>
            <a:r>
              <a:rPr lang="en-GB" dirty="0" err="1"/>
              <a:t>TẠO</a:t>
            </a:r>
            <a:r>
              <a:rPr lang="en-GB" dirty="0"/>
              <a:t> - </a:t>
            </a:r>
            <a:r>
              <a:rPr lang="en-GB" dirty="0" err="1"/>
              <a:t>HỘI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890DD-DDD0-6DEF-D738-69C3E468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5FC61-6567-0CC5-5142-2E35BD9A41E3}"/>
              </a:ext>
            </a:extLst>
          </p:cNvPr>
          <p:cNvSpPr txBox="1"/>
          <p:nvPr/>
        </p:nvSpPr>
        <p:spPr>
          <a:xfrm>
            <a:off x="3678511" y="5949034"/>
            <a:ext cx="483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12, 14, 16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FCA60-616F-C66B-734E-E380376D0ED3}"/>
              </a:ext>
            </a:extLst>
          </p:cNvPr>
          <p:cNvSpPr txBox="1"/>
          <p:nvPr/>
        </p:nvSpPr>
        <p:spPr>
          <a:xfrm>
            <a:off x="6201017" y="1358551"/>
            <a:ext cx="5990983" cy="452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vi-VN" sz="2200" b="1" dirty="0" err="1">
                <a:latin typeface="Times New Roman (Headings)"/>
              </a:rPr>
              <a:t>NHÓM</a:t>
            </a:r>
            <a:r>
              <a:rPr lang="en-US" altLang="vi-VN" sz="2200" b="1" dirty="0">
                <a:latin typeface="Times New Roman (Headings)"/>
              </a:rPr>
              <a:t> 3: </a:t>
            </a:r>
            <a:r>
              <a:rPr lang="vi-VN" altLang="vi-VN" sz="2200" b="1" dirty="0">
                <a:latin typeface="Times New Roman (Headings)"/>
              </a:rPr>
              <a:t>TƯ DUY TOÁN HỌC TRỪU TƯỢNG &amp; MÔ HÌNH</a:t>
            </a:r>
            <a:endParaRPr lang="en-US" altLang="vi-VN" sz="2200" b="1" dirty="0">
              <a:latin typeface="Times New Roman (Headings)"/>
            </a:endParaRPr>
          </a:p>
          <a:p>
            <a:pPr marL="34290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u="sng" dirty="0">
                <a:latin typeface="Times New Roman (Headings)"/>
              </a:rPr>
              <a:t>Dự án 13:</a:t>
            </a:r>
            <a:r>
              <a:rPr lang="vi-VN" altLang="vi-VN" sz="2200" u="sng" dirty="0">
                <a:latin typeface="Times New Roman (Headings)"/>
              </a:rPr>
              <a:t> Lập trình Dãy số </a:t>
            </a:r>
            <a:r>
              <a:rPr lang="vi-VN" altLang="vi-VN" sz="2200" u="sng" dirty="0" err="1">
                <a:latin typeface="Times New Roman (Headings)"/>
              </a:rPr>
              <a:t>Fibonacci</a:t>
            </a:r>
            <a:endParaRPr lang="en-US" altLang="vi-VN" sz="2200" b="1" u="sng" dirty="0">
              <a:latin typeface="Times New Roman (Headings)"/>
            </a:endParaRPr>
          </a:p>
          <a:p>
            <a:pPr marL="34290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i="1" u="sng" dirty="0">
                <a:latin typeface="Times New Roman (Headings)"/>
              </a:rPr>
              <a:t>Dự án 16: Mô phỏng Di chuyển Ngẫu nhiên Một chiều</a:t>
            </a:r>
            <a:endParaRPr lang="en-US" altLang="vi-VN" sz="2200" b="1" dirty="0">
              <a:latin typeface="Times New Roman (Headings)"/>
            </a:endParaRP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vi-VN" sz="2200" b="1" dirty="0" err="1">
                <a:latin typeface="Times New Roman (Headings)"/>
              </a:rPr>
              <a:t>NHÓM</a:t>
            </a:r>
            <a:r>
              <a:rPr lang="en-US" altLang="vi-VN" sz="2200" b="1" dirty="0">
                <a:latin typeface="Times New Roman (Headings)"/>
              </a:rPr>
              <a:t> 4: </a:t>
            </a:r>
            <a:r>
              <a:rPr lang="en-US" altLang="vi-VN" sz="2200" b="1" dirty="0" err="1">
                <a:latin typeface="Times New Roman (Headings)"/>
              </a:rPr>
              <a:t>TOÁN</a:t>
            </a:r>
            <a:r>
              <a:rPr lang="en-US" altLang="vi-VN" sz="2200" b="1" dirty="0">
                <a:latin typeface="Times New Roman (Headings)"/>
              </a:rPr>
              <a:t> HỌC </a:t>
            </a:r>
            <a:r>
              <a:rPr lang="en-US" altLang="vi-VN" sz="2200" b="1" dirty="0" err="1">
                <a:latin typeface="Times New Roman (Headings)"/>
              </a:rPr>
              <a:t>ỨNG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DỤNG</a:t>
            </a:r>
            <a:r>
              <a:rPr lang="en-US" altLang="vi-VN" sz="2200" b="1" dirty="0">
                <a:latin typeface="Times New Roman (Headings)"/>
              </a:rPr>
              <a:t> TRONG KHOA HỌC </a:t>
            </a:r>
            <a:r>
              <a:rPr lang="en-US" altLang="vi-VN" sz="2200" b="1" dirty="0" err="1">
                <a:latin typeface="Times New Roman (Headings)"/>
              </a:rPr>
              <a:t>HIỆN</a:t>
            </a:r>
            <a:r>
              <a:rPr lang="en-US" altLang="vi-VN" sz="2200" b="1" dirty="0">
                <a:latin typeface="Times New Roman (Headings)"/>
              </a:rPr>
              <a:t> </a:t>
            </a:r>
            <a:r>
              <a:rPr lang="en-US" altLang="vi-VN" sz="2200" b="1" dirty="0" err="1">
                <a:latin typeface="Times New Roman (Headings)"/>
              </a:rPr>
              <a:t>ĐẠI</a:t>
            </a:r>
            <a:endParaRPr lang="en-US" altLang="vi-VN" sz="2200" b="1" dirty="0">
              <a:latin typeface="Times New Roman (Headings)"/>
            </a:endParaRPr>
          </a:p>
          <a:p>
            <a:pPr marL="342900" lvl="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i="1" dirty="0">
                <a:latin typeface="Times New Roman (Headings)"/>
              </a:rPr>
              <a:t>Dự án 14: Tìm Khoảng cách Ngắn nhất giữa Hai Địa điểm trên Trái Đất</a:t>
            </a:r>
          </a:p>
          <a:p>
            <a:pPr marL="342900" lvl="0" indent="-34290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vi-VN" altLang="vi-VN" sz="2200" b="1" dirty="0">
                <a:latin typeface="Times New Roman (Headings)"/>
              </a:rPr>
              <a:t>Dự án 15:</a:t>
            </a:r>
            <a:r>
              <a:rPr lang="vi-VN" altLang="vi-VN" sz="2200" dirty="0">
                <a:latin typeface="Times New Roman (Headings)"/>
              </a:rPr>
              <a:t> Thực hiện Mã hóa</a:t>
            </a:r>
            <a:r>
              <a:rPr lang="en-US" altLang="vi-VN" sz="2200" dirty="0">
                <a:latin typeface="Times New Roman (Headings)"/>
              </a:rPr>
              <a:t> </a:t>
            </a:r>
            <a:r>
              <a:rPr lang="vi-VN" altLang="vi-VN" sz="2200" dirty="0">
                <a:latin typeface="Times New Roman (Headings)"/>
              </a:rPr>
              <a:t>với </a:t>
            </a:r>
            <a:r>
              <a:rPr lang="vi-VN" altLang="vi-VN" sz="2200" dirty="0" err="1">
                <a:latin typeface="Times New Roman (Headings)"/>
              </a:rPr>
              <a:t>Hill</a:t>
            </a:r>
            <a:r>
              <a:rPr lang="en-US" altLang="vi-VN" sz="2200" dirty="0">
                <a:latin typeface="Times New Roman (Headings)"/>
              </a:rPr>
              <a:t> Cipher</a:t>
            </a:r>
            <a:endParaRPr lang="vi-VN" altLang="vi-VN" sz="2200" dirty="0">
              <a:latin typeface="Times New Roman (Headings)"/>
            </a:endParaRPr>
          </a:p>
          <a:p>
            <a:pPr lvl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vi-VN" sz="2200" b="1" dirty="0">
              <a:latin typeface="Times New Roman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175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464D-2FAB-C82A-2EA9-427CDA5F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748058" cy="767410"/>
          </a:xfrm>
        </p:spPr>
        <p:txBody>
          <a:bodyPr>
            <a:noAutofit/>
          </a:bodyPr>
          <a:lstStyle/>
          <a:p>
            <a:r>
              <a:rPr lang="en-US" sz="2600" dirty="0" err="1"/>
              <a:t>DỰ</a:t>
            </a:r>
            <a:r>
              <a:rPr lang="en-US" sz="2600" dirty="0"/>
              <a:t> </a:t>
            </a:r>
            <a:r>
              <a:rPr lang="en-US" sz="2600" dirty="0" err="1"/>
              <a:t>ÁN</a:t>
            </a:r>
            <a:r>
              <a:rPr lang="en-US" sz="2600" dirty="0"/>
              <a:t> 12: </a:t>
            </a:r>
            <a:r>
              <a:rPr lang="vi-VN" altLang="vi-VN" sz="2600" dirty="0"/>
              <a:t>TÍNH CHU VI TRÁI ĐẤT THEO PHƯƠNG PHÁP CỔ ĐẠI</a:t>
            </a:r>
            <a:endParaRPr lang="vi-VN" sz="2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A150F-971D-AEC9-EEA6-DAD3FF43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BF193-B6A6-C974-471E-63C2BCDE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745E4-8657-DEF3-F810-0DCAFEEE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0FD2E-E613-B151-9961-B7827936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60" y="-7188888"/>
            <a:ext cx="6429601" cy="5337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52279-2D4B-EEB9-6790-0DD0EA09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874" y="-1298298"/>
            <a:ext cx="4885916" cy="5493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BF8FF-E468-3C82-6F60-0FA935D9F3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570" t="6449" r="8772" b="10649"/>
          <a:stretch>
            <a:fillRect/>
          </a:stretch>
        </p:blipFill>
        <p:spPr>
          <a:xfrm>
            <a:off x="624840" y="3119778"/>
            <a:ext cx="3169920" cy="3060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093220-5D3B-85FE-DA5C-A58AB5ABB305}"/>
              </a:ext>
            </a:extLst>
          </p:cNvPr>
          <p:cNvSpPr txBox="1"/>
          <p:nvPr/>
        </p:nvSpPr>
        <p:spPr>
          <a:xfrm>
            <a:off x="225763" y="1255058"/>
            <a:ext cx="4543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 err="1">
                <a:latin typeface="Times New Roman (Headings)"/>
              </a:rPr>
              <a:t>Eratosthenes</a:t>
            </a:r>
            <a:r>
              <a:rPr lang="vi-VN" sz="2500" dirty="0">
                <a:latin typeface="Times New Roman (Headings)"/>
              </a:rPr>
              <a:t> đã sử </a:t>
            </a:r>
            <a:r>
              <a:rPr lang="en-US" sz="2500" dirty="0" err="1">
                <a:latin typeface="Times New Roman (Headings)"/>
              </a:rPr>
              <a:t>dụng</a:t>
            </a:r>
            <a:r>
              <a:rPr lang="en-US" sz="2500" dirty="0">
                <a:latin typeface="Times New Roman (Headings)"/>
              </a:rPr>
              <a:t> </a:t>
            </a:r>
            <a:r>
              <a:rPr lang="en-US" sz="2500" dirty="0" err="1">
                <a:latin typeface="Times New Roman (Headings)"/>
              </a:rPr>
              <a:t>phương</a:t>
            </a:r>
            <a:r>
              <a:rPr lang="en-US" sz="2500" dirty="0">
                <a:latin typeface="Times New Roman (Headings)"/>
              </a:rPr>
              <a:t> </a:t>
            </a:r>
            <a:r>
              <a:rPr lang="en-US" sz="2500" dirty="0" err="1">
                <a:latin typeface="Times New Roman (Headings)"/>
              </a:rPr>
              <a:t>pháp</a:t>
            </a:r>
            <a:r>
              <a:rPr lang="vi-VN" sz="2500" dirty="0">
                <a:latin typeface="Times New Roman (Headings)"/>
              </a:rPr>
              <a:t> để tính chu vi Trái Đất</a:t>
            </a:r>
            <a:r>
              <a:rPr lang="en-US" sz="2500" dirty="0">
                <a:latin typeface="Times New Roman (Headings)"/>
              </a:rPr>
              <a:t> </a:t>
            </a:r>
            <a:r>
              <a:rPr lang="en-US" sz="2500" dirty="0" err="1">
                <a:latin typeface="Times New Roman (Headings)"/>
              </a:rPr>
              <a:t>bằng</a:t>
            </a:r>
            <a:r>
              <a:rPr lang="en-US" sz="2500" dirty="0">
                <a:latin typeface="Times New Roman (Headings)"/>
              </a:rPr>
              <a:t> </a:t>
            </a:r>
            <a:r>
              <a:rPr lang="en-US" sz="2500" dirty="0" err="1">
                <a:latin typeface="Times New Roman (Headings)"/>
              </a:rPr>
              <a:t>cách</a:t>
            </a:r>
            <a:r>
              <a:rPr lang="en-US" sz="2500" dirty="0">
                <a:latin typeface="Times New Roman (Headings)"/>
              </a:rPr>
              <a:t> </a:t>
            </a:r>
            <a:r>
              <a:rPr lang="vi-VN" sz="2500" dirty="0">
                <a:latin typeface="Times New Roman (Headings)"/>
              </a:rPr>
              <a:t>dùng bóng nắng ở hai thành phố</a:t>
            </a:r>
            <a:endParaRPr lang="vi-VN" altLang="vi-VN" sz="2500" dirty="0">
              <a:latin typeface="Times New Roman (Headings)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C067A-DFE7-39F3-A318-CDBC62CBC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5" t="2000" r="1237" b="2641"/>
          <a:stretch>
            <a:fillRect/>
          </a:stretch>
        </p:blipFill>
        <p:spPr>
          <a:xfrm>
            <a:off x="4842654" y="1794715"/>
            <a:ext cx="6511146" cy="3741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19964C-DE36-6381-7EEB-4104B354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54" y="1204381"/>
            <a:ext cx="6229336" cy="5171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0492F5-9548-FECD-DCC1-6ADF70CA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26" y="1227988"/>
            <a:ext cx="4885916" cy="5493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F02C90-9F85-156F-D836-420AD515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5" t="2000" r="1237" b="2641"/>
          <a:stretch>
            <a:fillRect/>
          </a:stretch>
        </p:blipFill>
        <p:spPr>
          <a:xfrm>
            <a:off x="-8507586" y="1480384"/>
            <a:ext cx="6511146" cy="37413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1A4D93-F6BF-FF39-199C-4958C21C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570" t="6449" r="8772" b="10649"/>
          <a:stretch>
            <a:fillRect/>
          </a:stretch>
        </p:blipFill>
        <p:spPr>
          <a:xfrm>
            <a:off x="3183810" y="8913958"/>
            <a:ext cx="3169920" cy="30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52FC-9A4F-AC81-8F11-CCEDD64D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FE1B-AC78-1443-FC99-1A4FBDBF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8313"/>
            <a:ext cx="12192000" cy="767410"/>
          </a:xfrm>
        </p:spPr>
        <p:txBody>
          <a:bodyPr>
            <a:noAutofit/>
          </a:bodyPr>
          <a:lstStyle/>
          <a:p>
            <a:pPr algn="ctr"/>
            <a:r>
              <a:rPr lang="en-US" sz="2600" dirty="0" err="1"/>
              <a:t>DỰ</a:t>
            </a:r>
            <a:r>
              <a:rPr lang="en-US" sz="2600" dirty="0"/>
              <a:t> </a:t>
            </a:r>
            <a:r>
              <a:rPr lang="en-US" sz="2600" dirty="0" err="1"/>
              <a:t>ÁN</a:t>
            </a:r>
            <a:r>
              <a:rPr lang="en-US" sz="2600" dirty="0"/>
              <a:t> 14: </a:t>
            </a:r>
            <a:r>
              <a:rPr lang="vi-VN" altLang="vi-VN" sz="2600" dirty="0"/>
              <a:t>TÌM KHOẢNG CÁCH NGẮN NHẤT GIỮA HAI ĐỊA ĐIỂM TRÊN TRÁI ĐẤT</a:t>
            </a:r>
            <a:br>
              <a:rPr lang="vi-VN" altLang="vi-VN" sz="2600" dirty="0"/>
            </a:br>
            <a:r>
              <a:rPr lang="en-US" sz="2600" dirty="0"/>
              <a:t> </a:t>
            </a:r>
            <a:endParaRPr lang="vi-VN" sz="2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4DD09-FC23-F549-DCA3-57AFF9E6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93FA-B174-1BA7-851B-05C176CF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81067-CD13-A4E6-324C-EF45A1A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D5CD6-1213-578D-3F4E-084450C5D085}"/>
              </a:ext>
            </a:extLst>
          </p:cNvPr>
          <p:cNvSpPr txBox="1"/>
          <p:nvPr/>
        </p:nvSpPr>
        <p:spPr>
          <a:xfrm>
            <a:off x="1252" y="1537194"/>
            <a:ext cx="537084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 err="1">
                <a:latin typeface="Times New Roman (Headings)"/>
              </a:rPr>
              <a:t>Dùng</a:t>
            </a:r>
            <a:r>
              <a:rPr lang="en-US" sz="2100" dirty="0">
                <a:latin typeface="Times New Roman (Headings)"/>
              </a:rPr>
              <a:t> </a:t>
            </a:r>
            <a:r>
              <a:rPr lang="vi-VN" sz="2100" dirty="0">
                <a:latin typeface="Times New Roman (Headings)"/>
              </a:rPr>
              <a:t>công thức </a:t>
            </a:r>
            <a:r>
              <a:rPr lang="vi-VN" sz="2100" dirty="0" err="1">
                <a:latin typeface="Times New Roman (Headings)"/>
              </a:rPr>
              <a:t>Haversine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thay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thế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Pythago</a:t>
            </a:r>
            <a:r>
              <a:rPr lang="en-US" sz="2100" dirty="0">
                <a:latin typeface="Times New Roman (Headings)"/>
              </a:rPr>
              <a:t>:</a:t>
            </a:r>
          </a:p>
          <a:p>
            <a:endParaRPr lang="en-US" sz="2100" dirty="0">
              <a:latin typeface="Times New Roman (Headings)"/>
            </a:endParaRPr>
          </a:p>
          <a:p>
            <a:r>
              <a:rPr lang="en-US" sz="2100" dirty="0">
                <a:latin typeface="Times New Roman (Headings)"/>
              </a:rPr>
              <a:t>Lưu ý:</a:t>
            </a:r>
          </a:p>
          <a:p>
            <a:r>
              <a:rPr lang="en-US" sz="2100" dirty="0">
                <a:latin typeface="Times New Roman (Headings)"/>
              </a:rPr>
              <a:t> - </a:t>
            </a:r>
            <a:r>
              <a:rPr lang="en-US" sz="2100" dirty="0" err="1">
                <a:latin typeface="Times New Roman (Headings)"/>
              </a:rPr>
              <a:t>Vĩ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độ</a:t>
            </a:r>
            <a:r>
              <a:rPr lang="en-US" sz="2100" dirty="0">
                <a:latin typeface="Times New Roman (Headings)"/>
              </a:rPr>
              <a:t> Nam </a:t>
            </a:r>
            <a:r>
              <a:rPr lang="en-US" sz="2100" dirty="0" err="1">
                <a:latin typeface="Times New Roman (Headings)"/>
              </a:rPr>
              <a:t>và</a:t>
            </a:r>
            <a:r>
              <a:rPr lang="en-US" sz="2100" dirty="0">
                <a:latin typeface="Times New Roman (Headings)"/>
              </a:rPr>
              <a:t> Kinh </a:t>
            </a:r>
            <a:r>
              <a:rPr lang="en-US" sz="2100" dirty="0" err="1">
                <a:latin typeface="Times New Roman (Headings)"/>
              </a:rPr>
              <a:t>độ</a:t>
            </a:r>
            <a:r>
              <a:rPr lang="en-US" sz="2100" dirty="0">
                <a:latin typeface="Times New Roman (Headings)"/>
              </a:rPr>
              <a:t> Tây </a:t>
            </a:r>
            <a:r>
              <a:rPr lang="en-US" sz="2100" dirty="0" err="1">
                <a:latin typeface="Times New Roman (Headings)"/>
              </a:rPr>
              <a:t>phải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là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số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âm</a:t>
            </a:r>
            <a:r>
              <a:rPr lang="en-US" sz="2100" dirty="0">
                <a:latin typeface="Times New Roman (Headings)"/>
              </a:rPr>
              <a:t>. </a:t>
            </a:r>
          </a:p>
          <a:p>
            <a:r>
              <a:rPr lang="en-US" sz="2100" dirty="0">
                <a:latin typeface="Times New Roman (Headings)"/>
              </a:rPr>
              <a:t> - </a:t>
            </a:r>
            <a:r>
              <a:rPr lang="en-US" sz="2100" dirty="0" err="1">
                <a:latin typeface="Times New Roman (Headings)"/>
              </a:rPr>
              <a:t>Vĩ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độ</a:t>
            </a:r>
            <a:r>
              <a:rPr lang="en-US" sz="2100" dirty="0">
                <a:latin typeface="Times New Roman (Headings)"/>
              </a:rPr>
              <a:t> Bắc </a:t>
            </a:r>
            <a:r>
              <a:rPr lang="en-US" sz="2100" dirty="0" err="1">
                <a:latin typeface="Times New Roman (Headings)"/>
              </a:rPr>
              <a:t>và</a:t>
            </a:r>
            <a:r>
              <a:rPr lang="en-US" sz="2100" dirty="0">
                <a:latin typeface="Times New Roman (Headings)"/>
              </a:rPr>
              <a:t> Kinh </a:t>
            </a:r>
            <a:r>
              <a:rPr lang="en-US" sz="2100" dirty="0" err="1">
                <a:latin typeface="Times New Roman (Headings)"/>
              </a:rPr>
              <a:t>độ</a:t>
            </a:r>
            <a:r>
              <a:rPr lang="en-US" sz="2100" dirty="0">
                <a:latin typeface="Times New Roman (Headings)"/>
              </a:rPr>
              <a:t> Đông </a:t>
            </a:r>
            <a:r>
              <a:rPr lang="en-US" sz="2100" dirty="0" err="1">
                <a:latin typeface="Times New Roman (Headings)"/>
              </a:rPr>
              <a:t>phải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là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số</a:t>
            </a:r>
            <a:r>
              <a:rPr lang="en-US" sz="2100" dirty="0">
                <a:latin typeface="Times New Roman (Headings)"/>
              </a:rPr>
              <a:t> </a:t>
            </a:r>
            <a:r>
              <a:rPr lang="en-US" sz="2100" dirty="0" err="1">
                <a:latin typeface="Times New Roman (Headings)"/>
              </a:rPr>
              <a:t>dương</a:t>
            </a:r>
            <a:endParaRPr lang="en-US" sz="2100" dirty="0">
              <a:latin typeface="Times New Roman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1068C-0FD8-2E45-4DA5-281BF91E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23" y="1925025"/>
            <a:ext cx="1980153" cy="657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D34CC-7F87-1B81-734B-61608B19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4" y="3263128"/>
            <a:ext cx="4907257" cy="2389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68DCC-5D9E-1E1B-E62C-749D8F11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67" y="1537194"/>
            <a:ext cx="6623306" cy="5184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E6393-FFDA-ECB1-C2BE-B3EA6F97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151" y="-4187713"/>
            <a:ext cx="6155308" cy="3392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EF7841-C12D-5325-0CE4-6A6DEB393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64403" y="-3578091"/>
            <a:ext cx="5046975" cy="4752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E32EF0-960C-C9B1-F02F-E77057917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3" y="-4844863"/>
            <a:ext cx="5883450" cy="4605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C1D961-7E8D-4063-3FAB-E011254FC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645" y="1597356"/>
            <a:ext cx="6646250" cy="3663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9A728-28E7-B9F5-D76F-11733A755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966" y="1597356"/>
            <a:ext cx="5046975" cy="47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55BD-A847-34C5-463A-BBA7E892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EED-BFC8-87A2-5B78-7027B7C2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52" y="725225"/>
            <a:ext cx="10515600" cy="767410"/>
          </a:xfrm>
        </p:spPr>
        <p:txBody>
          <a:bodyPr>
            <a:noAutofit/>
          </a:bodyPr>
          <a:lstStyle/>
          <a:p>
            <a:r>
              <a:rPr lang="en-US" sz="2600" dirty="0" err="1"/>
              <a:t>DỰ</a:t>
            </a:r>
            <a:r>
              <a:rPr lang="en-US" sz="2600" dirty="0"/>
              <a:t> </a:t>
            </a:r>
            <a:r>
              <a:rPr lang="en-US" sz="2600" dirty="0" err="1"/>
              <a:t>ÁN</a:t>
            </a:r>
            <a:r>
              <a:rPr lang="en-US" sz="2600" dirty="0"/>
              <a:t> 16: </a:t>
            </a:r>
            <a:r>
              <a:rPr lang="vi-VN" altLang="vi-VN" sz="2600" dirty="0"/>
              <a:t>MÔ PHỎNG DI CHUYỂN NGẪU NHIÊN MỘT CHIỀU</a:t>
            </a:r>
            <a:endParaRPr lang="vi-VN" sz="2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D26F2-F2CA-6AB9-3283-3D81659E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C4E3D-BD97-80B6-06C6-4F7DD34D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279C3-F0A4-2100-15B0-EB7CC21A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EC79F-74A6-C976-89E1-04CAD179676B}"/>
              </a:ext>
            </a:extLst>
          </p:cNvPr>
          <p:cNvSpPr txBox="1"/>
          <p:nvPr/>
        </p:nvSpPr>
        <p:spPr>
          <a:xfrm>
            <a:off x="121599" y="1360950"/>
            <a:ext cx="38051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Times New Roman (Headings)"/>
              </a:rPr>
              <a:t>M</a:t>
            </a:r>
            <a:r>
              <a:rPr lang="vi-VN" sz="2500" dirty="0">
                <a:latin typeface="Times New Roman (Headings)"/>
              </a:rPr>
              <a:t>ô hình </a:t>
            </a:r>
            <a:r>
              <a:rPr lang="vi-VN" sz="2500" b="1" dirty="0">
                <a:latin typeface="Times New Roman (Headings)"/>
              </a:rPr>
              <a:t>NGẪU NHIÊN (</a:t>
            </a:r>
            <a:r>
              <a:rPr lang="vi-VN" sz="2500" b="1" dirty="0" err="1">
                <a:latin typeface="Times New Roman (Headings)"/>
              </a:rPr>
              <a:t>Stochastic</a:t>
            </a:r>
            <a:r>
              <a:rPr lang="vi-VN" sz="2500" b="1" dirty="0">
                <a:latin typeface="Times New Roman (Headings)"/>
              </a:rPr>
              <a:t>)</a:t>
            </a:r>
            <a:r>
              <a:rPr lang="vi-VN" sz="2500" dirty="0">
                <a:latin typeface="Times New Roman (Headings)"/>
              </a:rPr>
              <a:t>, một loại bài toán </a:t>
            </a:r>
            <a:r>
              <a:rPr lang="en-US" sz="2500" dirty="0">
                <a:latin typeface="Times New Roman (Headings)"/>
              </a:rPr>
              <a:t>“</a:t>
            </a:r>
            <a:r>
              <a:rPr lang="vi-VN" sz="2500" dirty="0">
                <a:latin typeface="Times New Roman (Headings)"/>
              </a:rPr>
              <a:t>mà kết quả</a:t>
            </a:r>
            <a:r>
              <a:rPr lang="en-US" sz="2500" dirty="0">
                <a:latin typeface="Times New Roman (Headings)"/>
              </a:rPr>
              <a:t> </a:t>
            </a:r>
            <a:r>
              <a:rPr lang="vi-VN" sz="2500" dirty="0">
                <a:latin typeface="Times New Roman (Headings)"/>
              </a:rPr>
              <a:t>không được xác định trước</a:t>
            </a:r>
            <a:r>
              <a:rPr lang="en-US" sz="2500" dirty="0">
                <a:latin typeface="Times New Roman (Headings)"/>
              </a:rPr>
              <a:t>”</a:t>
            </a:r>
            <a:endParaRPr lang="vi-VN" sz="2500" dirty="0">
              <a:latin typeface="Times New Roman (Headings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D21CA-BF42-45B6-984C-A5BCFE14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" y="3036150"/>
            <a:ext cx="4453768" cy="3521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6C17E-C2E5-4A4D-965E-6CD41C07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36" y="1974400"/>
            <a:ext cx="6571927" cy="38015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0D8201-CF40-03CF-681E-B5A3F446AF67}"/>
              </a:ext>
            </a:extLst>
          </p:cNvPr>
          <p:cNvSpPr/>
          <p:nvPr/>
        </p:nvSpPr>
        <p:spPr>
          <a:xfrm>
            <a:off x="4463998" y="7631723"/>
            <a:ext cx="5069511" cy="4997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vi-V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638ACC-0351-31FE-49C8-14AC196A2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22143" y="0"/>
            <a:ext cx="4003341" cy="5107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672E23-59DF-6E4C-B467-4D7C5EE68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654" y="-6584978"/>
            <a:ext cx="9370723" cy="5107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4263D5-A322-7482-4C51-13B7FD35A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215" y="1405676"/>
            <a:ext cx="8564170" cy="37533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43E559-91E8-9A45-7448-540380D89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7830" y="1394006"/>
            <a:ext cx="8564170" cy="3695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5DE8AA-1B0A-33D2-C4D1-05111F212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4238" y="-5584557"/>
            <a:ext cx="8564170" cy="37533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2D09B8-E137-583A-F985-11BACF095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8361" y="706229"/>
            <a:ext cx="8564170" cy="3695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539C93-4AD0-9CD8-F6FE-9C4D0B128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974" y="1405676"/>
            <a:ext cx="8124264" cy="45161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971C-A2F8-0033-0335-18B9131F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27" y="1405676"/>
            <a:ext cx="4080091" cy="52056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D9E8B0-F6B5-FEB6-32D8-C63579133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654" y="1360950"/>
            <a:ext cx="9775522" cy="53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E333E-0F06-BA5D-52F2-CFE67817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EAA7-6D1A-0571-E49C-5EAE1975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220"/>
            <a:ext cx="10515600" cy="767410"/>
          </a:xfrm>
        </p:spPr>
        <p:txBody>
          <a:bodyPr/>
          <a:lstStyle/>
          <a:p>
            <a:pPr algn="ctr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F21B-4718-69E4-6F46-D251CA15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01630"/>
            <a:ext cx="11421534" cy="4001934"/>
          </a:xfrm>
        </p:spPr>
        <p:txBody>
          <a:bodyPr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/>
              <a:t>Có</a:t>
            </a:r>
            <a:r>
              <a:rPr lang="en-US" sz="2800" dirty="0"/>
              <a:t> 8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“Kotlin from Scratch”</a:t>
            </a:r>
          </a:p>
          <a:p>
            <a:pPr marL="457200" indent="-457200">
              <a:buFontTx/>
              <a:buChar char="-"/>
            </a:pPr>
            <a:r>
              <a:rPr lang="en-US" sz="2800" dirty="0" err="1"/>
              <a:t>Giới</a:t>
            </a:r>
            <a:r>
              <a:rPr lang="en-US" sz="2800" dirty="0"/>
              <a:t> </a:t>
            </a:r>
            <a:r>
              <a:rPr lang="en-US" sz="2800" dirty="0" err="1"/>
              <a:t>thiệu</a:t>
            </a:r>
            <a:r>
              <a:rPr lang="en-US" sz="2800" dirty="0"/>
              <a:t> </a:t>
            </a:r>
            <a:r>
              <a:rPr lang="en-US" sz="2800" dirty="0" err="1"/>
              <a:t>sâu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3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án</a:t>
            </a:r>
            <a:r>
              <a:rPr lang="en-US" sz="2800" dirty="0"/>
              <a:t>: 12, 14 </a:t>
            </a:r>
            <a:r>
              <a:rPr lang="en-US" sz="2800" dirty="0" err="1"/>
              <a:t>và</a:t>
            </a:r>
            <a:r>
              <a:rPr lang="en-US" sz="2800" dirty="0"/>
              <a:t> 16</a:t>
            </a:r>
          </a:p>
          <a:p>
            <a:pPr marL="457200" indent="-457200">
              <a:buFontTx/>
              <a:buChar char="-"/>
            </a:pPr>
            <a:r>
              <a:rPr lang="en-US" altLang="vi-VN" sz="2800" dirty="0"/>
              <a:t>D</a:t>
            </a:r>
            <a:r>
              <a:rPr lang="vi-VN" altLang="vi-VN" sz="2800" dirty="0"/>
              <a:t>ùng </a:t>
            </a:r>
            <a:r>
              <a:rPr lang="vi-VN" altLang="vi-VN" sz="2800" dirty="0" err="1"/>
              <a:t>code</a:t>
            </a:r>
            <a:r>
              <a:rPr lang="vi-VN" altLang="vi-VN" sz="2800" dirty="0"/>
              <a:t> </a:t>
            </a:r>
            <a:r>
              <a:rPr lang="vi-VN" altLang="vi-VN" sz="2800" dirty="0" err="1"/>
              <a:t>Kotlin</a:t>
            </a:r>
            <a:r>
              <a:rPr lang="vi-VN" altLang="vi-VN" sz="2800" dirty="0"/>
              <a:t> để </a:t>
            </a:r>
            <a:r>
              <a:rPr lang="vi-VN" altLang="vi-VN" sz="2800" b="1" dirty="0"/>
              <a:t>tái hiện và kiểm chứng</a:t>
            </a:r>
            <a:r>
              <a:rPr lang="vi-VN" altLang="vi-VN" sz="2800" dirty="0"/>
              <a:t> các thuật toán </a:t>
            </a:r>
            <a:r>
              <a:rPr lang="en-US" altLang="vi-VN" sz="2800" dirty="0" err="1"/>
              <a:t>lâu</a:t>
            </a:r>
            <a:r>
              <a:rPr lang="en-US" altLang="vi-VN" sz="2800" dirty="0"/>
              <a:t> </a:t>
            </a:r>
            <a:r>
              <a:rPr lang="en-US" altLang="vi-VN" sz="2800" dirty="0" err="1"/>
              <a:t>đời</a:t>
            </a:r>
            <a:r>
              <a:rPr lang="en-US" altLang="vi-VN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vi-VN" altLang="vi-VN" sz="2800" dirty="0"/>
              <a:t>Rèn luyện </a:t>
            </a:r>
            <a:r>
              <a:rPr lang="vi-VN" altLang="vi-VN" sz="2800" b="1" dirty="0"/>
              <a:t>"Tư duy Giải thuật"</a:t>
            </a:r>
            <a:r>
              <a:rPr lang="vi-VN" altLang="vi-VN" sz="2800" dirty="0"/>
              <a:t> qua các bài toán Lý thuyết số kinh điển</a:t>
            </a:r>
            <a:r>
              <a:rPr lang="en-US" altLang="vi-VN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vi-VN" altLang="vi-VN" sz="2800" b="1" dirty="0"/>
              <a:t>Trực quan hóa</a:t>
            </a:r>
            <a:r>
              <a:rPr lang="vi-VN" altLang="vi-VN" sz="2800" dirty="0"/>
              <a:t> sự khác biệt giữa mô hình TẤT ĐỊNH (</a:t>
            </a:r>
            <a:r>
              <a:rPr lang="vi-VN" altLang="vi-VN" sz="2800" dirty="0" err="1"/>
              <a:t>Fibonacci</a:t>
            </a:r>
            <a:r>
              <a:rPr lang="vi-VN" altLang="vi-VN" sz="2800" dirty="0"/>
              <a:t>) và NGẪU NHIÊN (</a:t>
            </a:r>
            <a:r>
              <a:rPr lang="vi-VN" altLang="vi-VN" sz="2800" dirty="0" err="1"/>
              <a:t>Random</a:t>
            </a:r>
            <a:r>
              <a:rPr lang="vi-VN" altLang="vi-VN" sz="2800" dirty="0"/>
              <a:t> </a:t>
            </a:r>
            <a:r>
              <a:rPr lang="vi-VN" altLang="vi-VN" sz="2800" dirty="0" err="1"/>
              <a:t>Walk</a:t>
            </a:r>
            <a:r>
              <a:rPr lang="vi-VN" altLang="vi-VN" sz="2800" dirty="0"/>
              <a:t>)</a:t>
            </a:r>
            <a:r>
              <a:rPr lang="en-US" altLang="vi-VN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Cho thấy </a:t>
            </a:r>
            <a:r>
              <a:rPr lang="vi-VN" sz="2800" b="1" dirty="0"/>
              <a:t>Ứng dụng Thực tiễn</a:t>
            </a:r>
            <a:r>
              <a:rPr lang="vi-VN" sz="2800" dirty="0"/>
              <a:t> của toán học vào công nghệ hiện đại</a:t>
            </a:r>
            <a:r>
              <a:rPr lang="en-US" sz="2800" dirty="0"/>
              <a:t>.</a:t>
            </a:r>
            <a:endParaRPr lang="vi-VN" altLang="vi-VN" sz="2800" dirty="0"/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vi-VN" altLang="vi-VN" sz="2800" dirty="0"/>
          </a:p>
          <a:p>
            <a:pPr marL="457200" indent="-457200">
              <a:buFontTx/>
              <a:buChar char="-"/>
            </a:pPr>
            <a:endParaRPr lang="vi-V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A39A-32A5-1F82-0703-3AD3B8BE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ED2B-3533-C275-3271-4EE8FA4B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THỨC</a:t>
            </a:r>
            <a:r>
              <a:rPr lang="en-GB" dirty="0"/>
              <a:t> -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- SÁNG </a:t>
            </a:r>
            <a:r>
              <a:rPr lang="en-GB" dirty="0" err="1"/>
              <a:t>TẠO</a:t>
            </a:r>
            <a:r>
              <a:rPr lang="en-GB" dirty="0"/>
              <a:t> - </a:t>
            </a:r>
            <a:r>
              <a:rPr lang="en-GB" dirty="0" err="1"/>
              <a:t>HỘI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10264-C3E2-A220-8E79-751013F0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21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D1C5-7331-7AB4-B9C7-22BC37A6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9599-BC2C-66D3-6BB7-6A91D43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3" y="3045295"/>
            <a:ext cx="6976534" cy="767410"/>
          </a:xfrm>
        </p:spPr>
        <p:txBody>
          <a:bodyPr>
            <a:noAutofit/>
          </a:bodyPr>
          <a:lstStyle/>
          <a:p>
            <a:r>
              <a:rPr lang="en-US" sz="6000" dirty="0"/>
              <a:t>DEMO –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ĐÁP</a:t>
            </a:r>
            <a:endParaRPr lang="vi-VN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FA781-66CD-D2DE-87FF-827A54D5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38ABE-4597-8484-3337-1EB270A9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595F8-AF6C-A9F7-9B34-DD84C651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07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627-B6FF-4611-38A0-4EED417A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983"/>
            <a:ext cx="10515600" cy="767410"/>
          </a:xfrm>
        </p:spPr>
        <p:txBody>
          <a:bodyPr/>
          <a:lstStyle/>
          <a:p>
            <a:pPr algn="ctr"/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vi-VN" dirty="0"/>
          </a:p>
        </p:txBody>
      </p:sp>
      <p:pic>
        <p:nvPicPr>
          <p:cNvPr id="9" name="Content Placeholder 8" descr="A book cover of a robot&#10;&#10;AI-generated content may be incorrect.">
            <a:extLst>
              <a:ext uri="{FF2B5EF4-FFF2-40B4-BE49-F238E27FC236}">
                <a16:creationId xmlns:a16="http://schemas.microsoft.com/office/drawing/2014/main" id="{C5420E26-9DB1-5236-4594-33D25CCF2F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5" y="1716393"/>
            <a:ext cx="3517990" cy="455124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582DE-3C9E-7AA1-961F-F8BEFD91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C7E7A-0531-28EB-720A-846491A2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B3F6B-C100-4291-D8F5-F22C3207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9</a:t>
            </a:fld>
            <a:endParaRPr lang="en-GB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5F0BD9-EBF3-095F-5160-BACC4F9596E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366350" y="1801573"/>
            <a:ext cx="782565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Sách được lựa chọn: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Kotlin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Scratch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của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Faisal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Islam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vi-V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vi-VN" sz="2800" dirty="0"/>
              <a:t> </a:t>
            </a: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Mục tiêu chính: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vi-VN" sz="2800" b="1" dirty="0"/>
              <a:t>Nâng cao kỹ năng lập trình </a:t>
            </a:r>
            <a:r>
              <a:rPr lang="vi-VN" sz="2800" b="1" dirty="0" err="1"/>
              <a:t>Kotlin</a:t>
            </a:r>
            <a:r>
              <a:rPr lang="vi-VN" sz="2800" dirty="0"/>
              <a:t> thông qua việc giải quyết các vấn đề </a:t>
            </a:r>
            <a:r>
              <a:rPr lang="vi-VN" sz="2800" b="1" dirty="0"/>
              <a:t>ứng dụng</a:t>
            </a:r>
            <a:r>
              <a:rPr lang="vi-VN" sz="2800" dirty="0"/>
              <a:t> trong Toán học và Khoa học.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Nguồn tham khảo: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Dựa trên các bài toán trong Phần 2, Chương 4 của tài liệu "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Kotlin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Scratch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Sản phẩm: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Một ứng dụng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Android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vi-V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demo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nơi người dùng có thể nhập tham số, chạy thuật toán và xem kết quả đầu ra.</a:t>
            </a:r>
          </a:p>
        </p:txBody>
      </p:sp>
    </p:spTree>
    <p:extLst>
      <p:ext uri="{BB962C8B-B14F-4D97-AF65-F5344CB8AC3E}">
        <p14:creationId xmlns:p14="http://schemas.microsoft.com/office/powerpoint/2010/main" val="3721017477"/>
      </p:ext>
    </p:extLst>
  </p:cSld>
  <p:clrMapOvr>
    <a:masterClrMapping/>
  </p:clrMapOvr>
</p:sld>
</file>

<file path=ppt/theme/theme1.xml><?xml version="1.0" encoding="utf-8"?>
<a:theme xmlns:a="http://schemas.openxmlformats.org/drawingml/2006/main" name="UTH-Slide-Theme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H-Slide-Theme_v2" id="{B57B3C46-F69E-4F32-A0BE-F43C130A983D}" vid="{73CFE558-8CE4-470B-B272-15CF44A13F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UTH-Slide-Theme_v2</Template>
  <TotalTime>1569</TotalTime>
  <Words>1297</Words>
  <Application>Microsoft Office PowerPoint</Application>
  <PresentationFormat>Widescreen</PresentationFormat>
  <Paragraphs>116</Paragraphs>
  <Slides>13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Google Sans Text</vt:lpstr>
      <vt:lpstr>Times New Roman (Headings)</vt:lpstr>
      <vt:lpstr>Aptos</vt:lpstr>
      <vt:lpstr>Arial</vt:lpstr>
      <vt:lpstr>Calibri</vt:lpstr>
      <vt:lpstr>Segoe UI Black</vt:lpstr>
      <vt:lpstr>Symbol</vt:lpstr>
      <vt:lpstr>Times New Roman</vt:lpstr>
      <vt:lpstr>Wingdings</vt:lpstr>
      <vt:lpstr>UTH-Slide-Theme_v2</vt:lpstr>
      <vt:lpstr>BÁO CÁO ELEARNING ĐỀ TÀI: PHẦN 2. CHƯƠNG 4.  GIẢI CÁC BÀI TOÁN TOÁN HỌC BẰNG CODE (Tài liệu: Kotlin from Scratch – Faisal Islam)</vt:lpstr>
      <vt:lpstr>LÝ DO CHỌN ĐỀ TÀI</vt:lpstr>
      <vt:lpstr>CÁC PROJECT TRONG ĐỀ TÀI ĐƯỢC CHỌN</vt:lpstr>
      <vt:lpstr>DỰ ÁN 12: TÍNH CHU VI TRÁI ĐẤT THEO PHƯƠNG PHÁP CỔ ĐẠI</vt:lpstr>
      <vt:lpstr>DỰ ÁN 14: TÌM KHOẢNG CÁCH NGẮN NHẤT GIỮA HAI ĐỊA ĐIỂM TRÊN TRÁI ĐẤT  </vt:lpstr>
      <vt:lpstr>DỰ ÁN 16: MÔ PHỎNG DI CHUYỂN NGẪU NHIÊN MỘT CHIỀU</vt:lpstr>
      <vt:lpstr>TỔNG KẾT</vt:lpstr>
      <vt:lpstr>DEMO – VẤN ĐÁP</vt:lpstr>
      <vt:lpstr>GIỚI THIỆU</vt:lpstr>
      <vt:lpstr>NHÓM 1: THUẬT TOÁN CỔ ĐIỂN VÀ TOÁN HỌC CỔ ĐẠI</vt:lpstr>
      <vt:lpstr>NHÓM 2: SỐ HỌC VÀ LÝ THUYẾT SỐ</vt:lpstr>
      <vt:lpstr>NHÓM 3: TƯ DUY TOÁN HỌC TRỪU TƯỢNG &amp; MÔ HÌNH</vt:lpstr>
      <vt:lpstr>NHÓM 4: TOÁN HỌC ỨNG DỤNG TRONG KHOA HỌC HIỆN ĐẠI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TG - Bùi Dương Thế - 2001201093</dc:creator>
  <cp:lastModifiedBy>Dũng Vũ Trí</cp:lastModifiedBy>
  <cp:revision>37</cp:revision>
  <dcterms:created xsi:type="dcterms:W3CDTF">2024-10-27T02:21:01Z</dcterms:created>
  <dcterms:modified xsi:type="dcterms:W3CDTF">2025-11-07T12:22:40Z</dcterms:modified>
</cp:coreProperties>
</file>